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0" r:id="rId1"/>
    <p:sldMasterId id="2147483912" r:id="rId2"/>
  </p:sldMasterIdLst>
  <p:notesMasterIdLst>
    <p:notesMasterId r:id="rId80"/>
  </p:notesMasterIdLst>
  <p:handoutMasterIdLst>
    <p:handoutMasterId r:id="rId81"/>
  </p:handoutMasterIdLst>
  <p:sldIdLst>
    <p:sldId id="302" r:id="rId3"/>
    <p:sldId id="258" r:id="rId4"/>
    <p:sldId id="332" r:id="rId5"/>
    <p:sldId id="773" r:id="rId6"/>
    <p:sldId id="774" r:id="rId7"/>
    <p:sldId id="775" r:id="rId8"/>
    <p:sldId id="776" r:id="rId9"/>
    <p:sldId id="777" r:id="rId10"/>
    <p:sldId id="778" r:id="rId11"/>
    <p:sldId id="779" r:id="rId12"/>
    <p:sldId id="780" r:id="rId13"/>
    <p:sldId id="781" r:id="rId14"/>
    <p:sldId id="782" r:id="rId15"/>
    <p:sldId id="783" r:id="rId16"/>
    <p:sldId id="784" r:id="rId17"/>
    <p:sldId id="785" r:id="rId18"/>
    <p:sldId id="786" r:id="rId19"/>
    <p:sldId id="787" r:id="rId20"/>
    <p:sldId id="788" r:id="rId21"/>
    <p:sldId id="789" r:id="rId22"/>
    <p:sldId id="790" r:id="rId23"/>
    <p:sldId id="791" r:id="rId24"/>
    <p:sldId id="792" r:id="rId25"/>
    <p:sldId id="793" r:id="rId26"/>
    <p:sldId id="794" r:id="rId27"/>
    <p:sldId id="795" r:id="rId28"/>
    <p:sldId id="796" r:id="rId29"/>
    <p:sldId id="797" r:id="rId30"/>
    <p:sldId id="798" r:id="rId31"/>
    <p:sldId id="799" r:id="rId32"/>
    <p:sldId id="800" r:id="rId33"/>
    <p:sldId id="801" r:id="rId34"/>
    <p:sldId id="802" r:id="rId35"/>
    <p:sldId id="803" r:id="rId36"/>
    <p:sldId id="804" r:id="rId37"/>
    <p:sldId id="805" r:id="rId38"/>
    <p:sldId id="806" r:id="rId39"/>
    <p:sldId id="807" r:id="rId40"/>
    <p:sldId id="808" r:id="rId41"/>
    <p:sldId id="809" r:id="rId42"/>
    <p:sldId id="810" r:id="rId43"/>
    <p:sldId id="811" r:id="rId44"/>
    <p:sldId id="812" r:id="rId45"/>
    <p:sldId id="813" r:id="rId46"/>
    <p:sldId id="814" r:id="rId47"/>
    <p:sldId id="815" r:id="rId48"/>
    <p:sldId id="816" r:id="rId49"/>
    <p:sldId id="818" r:id="rId50"/>
    <p:sldId id="819" r:id="rId51"/>
    <p:sldId id="820" r:id="rId52"/>
    <p:sldId id="821" r:id="rId53"/>
    <p:sldId id="822" r:id="rId54"/>
    <p:sldId id="823" r:id="rId55"/>
    <p:sldId id="824" r:id="rId56"/>
    <p:sldId id="825" r:id="rId57"/>
    <p:sldId id="826" r:id="rId58"/>
    <p:sldId id="827" r:id="rId59"/>
    <p:sldId id="828" r:id="rId60"/>
    <p:sldId id="829" r:id="rId61"/>
    <p:sldId id="830" r:id="rId62"/>
    <p:sldId id="831" r:id="rId63"/>
    <p:sldId id="832" r:id="rId64"/>
    <p:sldId id="833" r:id="rId65"/>
    <p:sldId id="834" r:id="rId66"/>
    <p:sldId id="835" r:id="rId67"/>
    <p:sldId id="836" r:id="rId68"/>
    <p:sldId id="837" r:id="rId69"/>
    <p:sldId id="838" r:id="rId70"/>
    <p:sldId id="839" r:id="rId71"/>
    <p:sldId id="840" r:id="rId72"/>
    <p:sldId id="841" r:id="rId73"/>
    <p:sldId id="842" r:id="rId74"/>
    <p:sldId id="843" r:id="rId75"/>
    <p:sldId id="844" r:id="rId76"/>
    <p:sldId id="845" r:id="rId77"/>
    <p:sldId id="846" r:id="rId78"/>
    <p:sldId id="521" r:id="rId79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0000CC"/>
    <a:srgbClr val="FF3300"/>
    <a:srgbClr val="339933"/>
    <a:srgbClr val="87A846"/>
    <a:srgbClr val="FF6600"/>
    <a:srgbClr val="0066CC"/>
    <a:srgbClr val="EBFC10"/>
    <a:srgbClr val="C58371"/>
    <a:srgbClr val="556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160" autoAdjust="0"/>
    <p:restoredTop sz="90909" autoAdjust="0"/>
  </p:normalViewPr>
  <p:slideViewPr>
    <p:cSldViewPr>
      <p:cViewPr varScale="1">
        <p:scale>
          <a:sx n="109" d="100"/>
          <a:sy n="109" d="100"/>
        </p:scale>
        <p:origin x="-624" y="-90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10"/>
    </p:cViewPr>
  </p:sorterViewPr>
  <p:notesViewPr>
    <p:cSldViewPr>
      <p:cViewPr varScale="1">
        <p:scale>
          <a:sx n="78" d="100"/>
          <a:sy n="78" d="100"/>
        </p:scale>
        <p:origin x="-3966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F755A414-9CD3-4D77-83CE-EE8A2753C7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37059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50AC72F4-610C-4197-BD9C-AC7DAE2F7D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17127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F8557A5-6508-4633-B74C-7011868EEF57}" type="slidenum">
              <a:rPr lang="ko-KR" altLang="en-US" sz="1300"/>
              <a:pPr algn="r" defTabSz="990600"/>
              <a:t>3</a:t>
            </a:fld>
            <a:endParaRPr lang="en-US" altLang="ko-KR" sz="13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 anchor="ctr"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ü"/>
              <a:defRPr sz="2000" b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48871" y="0"/>
            <a:ext cx="7114054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054727" y="0"/>
            <a:ext cx="7072312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7572375" cy="5849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572500" cy="5500688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600" u="sng" baseline="0">
                <a:solidFill>
                  <a:schemeClr val="accent6">
                    <a:lumMod val="75000"/>
                  </a:schemeClr>
                </a:solidFill>
              </a:defRPr>
            </a:lvl1pPr>
            <a:lvl2pPr marL="365125" indent="-365125">
              <a:tabLst/>
              <a:defRPr sz="2200"/>
            </a:lvl2pPr>
            <a:lvl3pPr marL="274638" indent="-274638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Ø"/>
              <a:tabLst/>
              <a:defRPr sz="1800" b="0" baseline="0">
                <a:latin typeface="HY헤드라인M" pitchFamily="18" charset="-127"/>
                <a:ea typeface="HY헤드라인M" pitchFamily="18" charset="-127"/>
              </a:defRPr>
            </a:lvl3pPr>
            <a:lvl4pPr marL="530225" indent="-255588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800" b="0">
                <a:latin typeface="+mn-ea"/>
                <a:ea typeface="+mn-ea"/>
              </a:defRPr>
            </a:lvl4pPr>
            <a:lvl5pPr marL="806450" indent="-268288"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643688"/>
            <a:ext cx="9144000" cy="215900"/>
          </a:xfrm>
          <a:prstGeom prst="rect">
            <a:avLst/>
          </a:prstGeom>
          <a:solidFill>
            <a:srgbClr val="C0C27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072438" y="66436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/77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06" r:id="rId4"/>
    <p:sldLayoutId id="2147483907" r:id="rId5"/>
    <p:sldLayoutId id="2147483908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HY헤드라인M" pitchFamily="18" charset="-127"/>
        <a:buChar char="□"/>
        <a:defRPr sz="1400" b="1" kern="1200">
          <a:solidFill>
            <a:schemeClr val="accent1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182563" indent="-182563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"/>
        <a:tabLst>
          <a:tab pos="269875" algn="l"/>
        </a:tabLst>
        <a:defRPr sz="2000" kern="1200">
          <a:solidFill>
            <a:srgbClr val="0066CC"/>
          </a:solidFill>
          <a:latin typeface="HY헤드라인M" pitchFamily="18" charset="-127"/>
          <a:ea typeface="HY헤드라인M" pitchFamily="18" charset="-127"/>
          <a:cs typeface="+mn-cs"/>
        </a:defRPr>
      </a:lvl2pPr>
      <a:lvl3pPr marL="444500" indent="-174625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1D4940"/>
        </a:buClr>
        <a:buChar char="•"/>
        <a:defRPr sz="2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3pPr>
      <a:lvl4pPr marL="714375" indent="-174625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맑은 고딕" pitchFamily="50" charset="-127"/>
          <a:ea typeface="HY헤드라인M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002-1C36-4E77-985D-FFCAB8CC8D60}" type="datetimeFigureOut">
              <a:rPr lang="ko-KR" altLang="en-US" smtClean="0"/>
              <a:pPr/>
              <a:t>2013-11-18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7"/>
          <p:cNvSpPr>
            <a:spLocks noGrp="1"/>
          </p:cNvSpPr>
          <p:nvPr>
            <p:ph type="ctrTitle"/>
          </p:nvPr>
        </p:nvSpPr>
        <p:spPr bwMode="auto">
          <a:xfrm>
            <a:off x="2214562" y="4286250"/>
            <a:ext cx="6677918" cy="7858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ko-KR" altLang="en-US" sz="2600" dirty="0" smtClean="0"/>
              <a:t> </a:t>
            </a:r>
            <a:r>
              <a:rPr lang="ko-KR" altLang="en-US" sz="2600" dirty="0" err="1" smtClean="0"/>
              <a:t>상태도와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ASM </a:t>
            </a:r>
            <a:r>
              <a:rPr lang="ko-KR" altLang="en-US" sz="2600" dirty="0" smtClean="0"/>
              <a:t>차트를 이용한 프로그래밍</a:t>
            </a:r>
          </a:p>
        </p:txBody>
      </p:sp>
      <p:sp>
        <p:nvSpPr>
          <p:cNvPr id="4099" name="내용 개체 틀 8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7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6" name="제목 7"/>
          <p:cNvSpPr txBox="1">
            <a:spLocks/>
          </p:cNvSpPr>
          <p:nvPr/>
        </p:nvSpPr>
        <p:spPr bwMode="auto">
          <a:xfrm>
            <a:off x="107950" y="6026150"/>
            <a:ext cx="4536058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600" kern="0" dirty="0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동명대학교 </a:t>
            </a:r>
            <a:r>
              <a:rPr lang="ko-KR" altLang="en-US" sz="1600" kern="0" dirty="0" err="1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메카트로닉스공학과</a:t>
            </a:r>
            <a:endParaRPr lang="zh-CN" altLang="en-US" sz="1600" kern="0" dirty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조작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조작 신호를 </a:t>
            </a:r>
            <a:r>
              <a:rPr lang="ko-KR" altLang="en-US" dirty="0" err="1" smtClean="0"/>
              <a:t>마이크로컨트롤러에</a:t>
            </a:r>
            <a:r>
              <a:rPr lang="ko-KR" altLang="en-US" dirty="0" smtClean="0"/>
              <a:t> 넣음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장치가 목적하는 동작을 할 수 있도록 정보를 전달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조작 신호 전달 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디지털 입력 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아날로그 비교기 입력 핀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A/D </a:t>
            </a:r>
            <a:r>
              <a:rPr lang="ko-KR" altLang="en-US" dirty="0" smtClean="0"/>
              <a:t>변환 입력 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기타 시리얼 통신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err="1" smtClean="0"/>
              <a:t>마이크로컨트롤러</a:t>
            </a:r>
            <a:r>
              <a:rPr lang="en-US" altLang="ko-KR" dirty="0" smtClean="0"/>
              <a:t>(ATmega128)</a:t>
            </a:r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와 메모리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아날로그 비교기</a:t>
            </a:r>
            <a:r>
              <a:rPr lang="en-US" altLang="ko-KR" dirty="0" smtClean="0"/>
              <a:t>, A/D </a:t>
            </a:r>
            <a:r>
              <a:rPr lang="ko-KR" altLang="en-US" dirty="0" smtClean="0"/>
              <a:t>변환기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통신 장치 등의 다양한 장치 내장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 : </a:t>
            </a:r>
            <a:r>
              <a:rPr lang="ko-KR" altLang="en-US" dirty="0" smtClean="0"/>
              <a:t>디지털시스템에서 상태 기계</a:t>
            </a:r>
            <a:r>
              <a:rPr lang="en-US" altLang="ko-KR" dirty="0" smtClean="0"/>
              <a:t>(State Machine) </a:t>
            </a:r>
            <a:r>
              <a:rPr lang="ko-KR" altLang="en-US" dirty="0" smtClean="0"/>
              <a:t>동작을 수행하는 </a:t>
            </a:r>
            <a:r>
              <a:rPr lang="ko-KR" altLang="en-US" dirty="0" err="1" smtClean="0"/>
              <a:t>제어부</a:t>
            </a:r>
            <a:endParaRPr lang="en-US" altLang="ko-KR" dirty="0" smtClean="0"/>
          </a:p>
          <a:p>
            <a:pPr lvl="3">
              <a:buNone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마이크로컨트롤러</a:t>
            </a:r>
            <a:r>
              <a:rPr lang="en-US" altLang="ko-KR" dirty="0" smtClean="0"/>
              <a:t>(ATmega128)</a:t>
            </a:r>
            <a:r>
              <a:rPr lang="ko-KR" altLang="en-US" dirty="0" smtClean="0"/>
              <a:t>와 상태 기계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err="1" smtClean="0"/>
              <a:t>마이크로컨트롤러</a:t>
            </a:r>
            <a:r>
              <a:rPr lang="en-US" altLang="ko-KR" dirty="0" smtClean="0"/>
              <a:t>(ATmega128)</a:t>
            </a:r>
            <a:r>
              <a:rPr lang="ko-KR" altLang="en-US" dirty="0" smtClean="0"/>
              <a:t>를 상태 기계 관점에서 추상화한 구성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826" y="2132856"/>
            <a:ext cx="805370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내부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다양한 장치 회로가 </a:t>
            </a:r>
            <a:r>
              <a:rPr lang="ko-KR" altLang="en-US" dirty="0" err="1" smtClean="0"/>
              <a:t>마이크로컨트롤러</a:t>
            </a:r>
            <a:r>
              <a:rPr lang="en-US" altLang="ko-KR" dirty="0" smtClean="0"/>
              <a:t>(ATmega128) </a:t>
            </a:r>
            <a:r>
              <a:rPr lang="ko-KR" altLang="en-US" dirty="0" smtClean="0"/>
              <a:t>단일 칩에 내장</a:t>
            </a: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, A/D </a:t>
            </a:r>
            <a:r>
              <a:rPr lang="ko-KR" altLang="en-US" dirty="0" smtClean="0"/>
              <a:t>변환기</a:t>
            </a:r>
            <a:r>
              <a:rPr lang="en-US" altLang="ko-KR" dirty="0" smtClean="0"/>
              <a:t>, PWM </a:t>
            </a:r>
            <a:r>
              <a:rPr lang="ko-KR" altLang="en-US" dirty="0" smtClean="0"/>
              <a:t>펄스 발생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통신 장치</a:t>
            </a:r>
            <a:r>
              <a:rPr lang="en-US" altLang="ko-KR" dirty="0" smtClean="0"/>
              <a:t>, </a:t>
            </a:r>
          </a:p>
          <a:p>
            <a:pPr lvl="3">
              <a:buNone/>
            </a:pPr>
            <a:r>
              <a:rPr lang="ko-KR" altLang="en-US" dirty="0" err="1" smtClean="0"/>
              <a:t>와치독</a:t>
            </a:r>
            <a:r>
              <a:rPr lang="ko-KR" altLang="en-US" dirty="0" smtClean="0"/>
              <a:t> 타이머 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장치들을 </a:t>
            </a:r>
            <a:r>
              <a:rPr lang="ko-KR" altLang="en-US" dirty="0" err="1" smtClean="0"/>
              <a:t>마이크로컨트롤러에</a:t>
            </a:r>
            <a:r>
              <a:rPr lang="ko-KR" altLang="en-US" dirty="0" smtClean="0"/>
              <a:t> 내장시키면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시스템 설계를 위해 추가되는 회로와 비용이 절감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디지털시스템을 작게 만들 수 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소비 전력을 적게 소모할 수 있음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내부 명령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 장치에 대한 명령 신호와 유사한 내부 명령 신호가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장치에 대한 특수 레지스터 사용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내부 장치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내부 장치에 명령 신호 전달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내부 장치의 동작 상황 관찰</a:t>
            </a: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내부 장치의 특수 레지스터의 특정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읽어 내부 장치 신호를 관찰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외부 입력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기계에서 외부 장치와 연결된 장치 신호와 조작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디지털 입력 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아날로그 비교기 입력 핀</a:t>
            </a:r>
            <a:r>
              <a:rPr lang="en-US" altLang="ko-KR" dirty="0" smtClean="0"/>
              <a:t>, A/D </a:t>
            </a:r>
            <a:r>
              <a:rPr lang="ko-KR" altLang="en-US" dirty="0" smtClean="0"/>
              <a:t>변환 입력 핀을 통해 입력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외부 명령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기계에서 외부 장치와 연결된 명령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디지털 출력 핀을 통해 디지털 전압레벨로 출력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자료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자료 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 읽기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자료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쓰거나 읽음으로써 다른 시간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다른 상태에서 정보로 활용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인터럽트 서비스 루틴과 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방식으로 인터페이스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내</a:t>
            </a:r>
            <a:r>
              <a:rPr lang="en-US" altLang="ko-KR" dirty="0" smtClean="0"/>
              <a:t>(</a:t>
            </a:r>
            <a:r>
              <a:rPr lang="ko-KR" altLang="en-US" dirty="0" smtClean="0"/>
              <a:t>외</a:t>
            </a:r>
            <a:r>
              <a:rPr lang="en-US" altLang="ko-KR" dirty="0" smtClean="0"/>
              <a:t>)</a:t>
            </a:r>
            <a:r>
              <a:rPr lang="ko-KR" altLang="en-US" dirty="0" smtClean="0"/>
              <a:t>부 장치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조작 신호를 상태 기계에서 효과적으로 이용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1"/>
            <a:r>
              <a:rPr lang="ko-KR" altLang="en-US" dirty="0" smtClean="0"/>
              <a:t>상태 기계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상태도에</a:t>
            </a:r>
            <a:r>
              <a:rPr lang="ko-KR" altLang="en-US" dirty="0" smtClean="0"/>
              <a:t> 의해 동작하는 디지털시스템의 </a:t>
            </a:r>
            <a:r>
              <a:rPr lang="ko-KR" altLang="en-US" dirty="0" err="1" smtClean="0"/>
              <a:t>제어부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상태가 천이되면서 장치에 명령 신호를 출력시켜 장치를 구동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상태 </a:t>
            </a:r>
            <a:endParaRPr lang="en-US" altLang="ko-KR" dirty="0" smtClean="0"/>
          </a:p>
          <a:p>
            <a:pPr lvl="4">
              <a:buNone/>
            </a:pPr>
            <a:r>
              <a:rPr lang="ko-KR" altLang="en-US" dirty="0" smtClean="0"/>
              <a:t>입력 신호와 현재 상태에 따라 천이될 다음 상태 결정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입력 신호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</a:t>
            </a:r>
            <a:r>
              <a:rPr lang="en-US" altLang="ko-KR" dirty="0" smtClean="0"/>
              <a:t>(</a:t>
            </a:r>
            <a:r>
              <a:rPr lang="ko-KR" altLang="en-US" dirty="0" smtClean="0"/>
              <a:t>외</a:t>
            </a:r>
            <a:r>
              <a:rPr lang="en-US" altLang="ko-KR" dirty="0" smtClean="0"/>
              <a:t>)</a:t>
            </a:r>
            <a:r>
              <a:rPr lang="ko-KR" altLang="en-US" dirty="0" smtClean="0"/>
              <a:t>부 장치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조작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값 읽기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출력 신호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</a:t>
            </a:r>
            <a:r>
              <a:rPr lang="en-US" altLang="ko-KR" dirty="0" smtClean="0"/>
              <a:t>(</a:t>
            </a:r>
            <a:r>
              <a:rPr lang="ko-KR" altLang="en-US" dirty="0" smtClean="0"/>
              <a:t>외</a:t>
            </a:r>
            <a:r>
              <a:rPr lang="en-US" altLang="ko-KR" dirty="0" smtClean="0"/>
              <a:t>)</a:t>
            </a:r>
            <a:r>
              <a:rPr lang="ko-KR" altLang="en-US" dirty="0" smtClean="0"/>
              <a:t>부 장치에 대한 명령 신호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값 쓰기</a:t>
            </a:r>
            <a:endParaRPr lang="en-US" altLang="ko-KR" dirty="0" smtClean="0"/>
          </a:p>
          <a:p>
            <a:pPr lvl="4">
              <a:buNone/>
            </a:pPr>
            <a:r>
              <a:rPr lang="ko-KR" altLang="en-US" dirty="0" smtClean="0"/>
              <a:t>입력 신호와 현재 상태가 조합되어 내부 및 외부 장치를 제어하기 위한 명령</a:t>
            </a:r>
          </a:p>
          <a:p>
            <a:pPr lvl="3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인터럽트 서비스 루틴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내장된 장치에서 활성화된 인터럽트 사건이 발생되었을 때 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기계와 변수를 이용한 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프로그램을 효과적으로 구성할 수 있음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상태 기계와 인터럽트 서비스 루틴의 요청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응답 인터페이스</a:t>
            </a:r>
            <a:endParaRPr lang="en-US" altLang="ko-KR" sz="2400" dirty="0" smtClean="0"/>
          </a:p>
          <a:p>
            <a:pPr lvl="1"/>
            <a:r>
              <a:rPr lang="ko-KR" altLang="en-US" dirty="0" smtClean="0"/>
              <a:t>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 절차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❶ 상태 기계의 요청 동작</a:t>
            </a: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주 프로그램은 약속된 자료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요청을 기록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❷ 인터럽트가 발생된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인터럽트 서비스 루틴 동작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상태 기계의 요청 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자료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외부 입력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내부 장치 신호의 조합된 조건 검사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신속한 반응이 요구되는 긴급 동작은 인터럽트 서비스 루틴에서 직접 실행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긴급하지 않은 동작은 응답 변수를 수정하여 상태 기계에 결과 반환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❸ 상태 기계의 반응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인터럽트 서비스 루틴의 응답에 대한 결과에 따라 반응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결과에 대한 명령 신호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상태천이 등을 수행하면서 작업 수행</a:t>
            </a:r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90706" cy="5500688"/>
          </a:xfrm>
        </p:spPr>
        <p:txBody>
          <a:bodyPr/>
          <a:lstStyle/>
          <a:p>
            <a:pPr lvl="1"/>
            <a:r>
              <a:rPr lang="ko-KR" altLang="en-US" dirty="0" smtClean="0"/>
              <a:t>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 방식의 장점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기계에서 바라보는 디지털시스템이 단순해짐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인터럽트 서비스 루틴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발생 인터럽트 사건과 관계된 상태 기계의 요청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장치 신호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내부 장치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조작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 정보를 결합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인터럽트가 발생될 때만 요청 조건을 검사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상태 기계에 꼭 필요한 정보만을 제공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ko-KR" altLang="en-US" dirty="0" smtClean="0"/>
              <a:t>상태 기계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인터럽트 서비스 루틴에서 결과를 대행하여 변수로 전달받음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탐색할 시간과 공간 영역이 줄어듦</a:t>
            </a:r>
            <a:endParaRPr lang="en-US" altLang="ko-KR" dirty="0" smtClean="0"/>
          </a:p>
          <a:p>
            <a:pPr lvl="4">
              <a:buNone/>
            </a:pPr>
            <a:r>
              <a:rPr lang="ko-KR" altLang="en-US" dirty="0" smtClean="0"/>
              <a:t>    외부 장치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내부 장치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조작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 정보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상태도 중심의 시스템 설계를 효과적으로 수행</a:t>
            </a:r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상태 기계는 제어 동작의 주된 흐름을 관장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상태 기계가 원하는 조건의 만족 여부를 인터럽트 서비스 루틴에서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검사하고 결과를 제공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상태 기계의 업무가 단순해져 제어 동작의 주된 흐름을 관장하기 용이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인터럽트 서비스 루틴에 의한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독점을 줄일 수 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인터럽트 서비스 루틴에서 필요한 서비스 동작을 모두 수행하면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인터럽트 서비스 루틴이 사용하는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 독점 시간이 길어짐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응답 결과에 따라 주 프로그램 수행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 방식은 인터럽트 서비스 루틴의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 독점을 완화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상태 기계와 상태도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기계</a:t>
            </a:r>
            <a:r>
              <a:rPr lang="en-US" altLang="ko-KR" dirty="0" smtClean="0"/>
              <a:t>(State Machine)</a:t>
            </a:r>
            <a:r>
              <a:rPr lang="ko-KR" altLang="en-US" dirty="0" smtClean="0"/>
              <a:t>와 상태도</a:t>
            </a:r>
            <a:r>
              <a:rPr lang="en-US" altLang="ko-KR" dirty="0" smtClean="0"/>
              <a:t>(State Diagram)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대응 관계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상태도를</a:t>
            </a:r>
            <a:r>
              <a:rPr lang="ko-KR" altLang="en-US" dirty="0" smtClean="0"/>
              <a:t> 프로그램으로 구현하면 상태 기계 동작이 구현됨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기계 구성도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924944"/>
            <a:ext cx="833307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3"/>
          <p:cNvSpPr>
            <a:spLocks noGrp="1"/>
          </p:cNvSpPr>
          <p:nvPr>
            <p:ph idx="1"/>
          </p:nvPr>
        </p:nvSpPr>
        <p:spPr bwMode="auto">
          <a:xfrm>
            <a:off x="393700" y="980729"/>
            <a:ext cx="8358188" cy="5472607"/>
          </a:xfrm>
          <a:ln>
            <a:round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800"/>
              </a:spcBef>
            </a:pPr>
            <a:r>
              <a:rPr lang="en-US" altLang="ko-KR" sz="1800" dirty="0" smtClean="0"/>
              <a:t>ATmega128</a:t>
            </a:r>
            <a:r>
              <a:rPr lang="ko-KR" altLang="en-US" sz="1800" dirty="0" smtClean="0"/>
              <a:t>을 이용한 디지털시스템의 핵심은 제어 프로그램이라는 것과 상태도를 이용하여 체계적인 제어 프로그램을 작성하는 방법을 알 수 있다</a:t>
            </a:r>
            <a:r>
              <a:rPr lang="en-US" altLang="ko-KR" sz="1800" dirty="0" smtClean="0"/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1800" dirty="0" smtClean="0"/>
              <a:t>상태 기계</a:t>
            </a:r>
            <a:r>
              <a:rPr lang="en-US" altLang="ko-KR" sz="1800" dirty="0" smtClean="0"/>
              <a:t>(State Machine)</a:t>
            </a:r>
            <a:r>
              <a:rPr lang="ko-KR" altLang="en-US" sz="1800" dirty="0" smtClean="0"/>
              <a:t>를 기반으로 하는 </a:t>
            </a:r>
            <a:r>
              <a:rPr lang="en-US" altLang="ko-KR" sz="1800" dirty="0" smtClean="0"/>
              <a:t>ASM(Algorithmic State Machine) </a:t>
            </a:r>
            <a:r>
              <a:rPr lang="ko-KR" altLang="en-US" sz="1800" dirty="0" smtClean="0"/>
              <a:t>차트를 이용한 제어 프로그램의 타당성을 알아보기 위해 제어시스템의 구성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상태 기계를 포함하는 </a:t>
            </a:r>
            <a:r>
              <a:rPr lang="en-US" altLang="ko-KR" sz="1800" dirty="0" smtClean="0"/>
              <a:t>ATmega128</a:t>
            </a:r>
            <a:r>
              <a:rPr lang="ko-KR" altLang="en-US" sz="1800" dirty="0" smtClean="0"/>
              <a:t>의 추상적인 구성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상태 기계 구조의 구성 요소와 역할을 알 수 있다</a:t>
            </a:r>
            <a:r>
              <a:rPr lang="en-US" altLang="ko-KR" sz="1800" dirty="0" smtClean="0"/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1800" dirty="0" smtClean="0"/>
              <a:t>상태 기계와 상태도가 같음을 이해하고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상태도를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C </a:t>
            </a:r>
            <a:r>
              <a:rPr lang="ko-KR" altLang="en-US" sz="1800" dirty="0" smtClean="0"/>
              <a:t>언어로 작성할 수 있음을 이해할 수 있다</a:t>
            </a:r>
            <a:r>
              <a:rPr lang="en-US" altLang="ko-KR" sz="1800" dirty="0" smtClean="0"/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1800" dirty="0" smtClean="0"/>
              <a:t>상태 기계와 </a:t>
            </a:r>
            <a:r>
              <a:rPr lang="en-US" altLang="ko-KR" sz="1800" dirty="0" smtClean="0"/>
              <a:t>ATmega128</a:t>
            </a:r>
            <a:r>
              <a:rPr lang="ko-KR" altLang="en-US" sz="1800" dirty="0" smtClean="0"/>
              <a:t>의 인터럽트 서비스 루틴 사이에서 요청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응답 인터페이스를 이용한 상태 기계의 시스템 설계 개념을 알 수 있다</a:t>
            </a:r>
            <a:r>
              <a:rPr lang="en-US" altLang="ko-KR" sz="1800" dirty="0" smtClean="0"/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1800" dirty="0" smtClean="0"/>
              <a:t>상태도 개략 설계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상태도 상세 설계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변수 정의와 상태도 구체화</a:t>
            </a:r>
            <a:r>
              <a:rPr lang="en-US" altLang="ko-KR" sz="1800" dirty="0" smtClean="0"/>
              <a:t>), </a:t>
            </a:r>
            <a:r>
              <a:rPr lang="ko-KR" altLang="en-US" sz="1800" dirty="0" smtClean="0"/>
              <a:t>상태도의 </a:t>
            </a:r>
            <a:r>
              <a:rPr lang="en-US" altLang="ko-KR" sz="1800" dirty="0" smtClean="0"/>
              <a:t>ASM </a:t>
            </a:r>
            <a:r>
              <a:rPr lang="ko-KR" altLang="en-US" sz="1800" dirty="0" smtClean="0"/>
              <a:t>차트 변환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제어 프로그램 순서에 따른 제어 프로그램 작성 절차를 이해할 수 있다</a:t>
            </a:r>
            <a:r>
              <a:rPr lang="en-US" altLang="ko-KR" sz="1800" dirty="0" smtClean="0"/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1800" dirty="0" smtClean="0"/>
              <a:t>신호등 설계와 간단한 엘리베이터 설계 실험을 통해 </a:t>
            </a:r>
            <a:r>
              <a:rPr lang="en-US" altLang="ko-KR" sz="1800" dirty="0" smtClean="0"/>
              <a:t>ASM </a:t>
            </a:r>
            <a:r>
              <a:rPr lang="ko-KR" altLang="en-US" sz="1800" dirty="0" smtClean="0"/>
              <a:t>차트를 이용한 제어 프로그램 작성을 이해할 수 있다</a:t>
            </a:r>
            <a:r>
              <a:rPr lang="en-US" altLang="ko-KR" sz="1800" dirty="0" smtClean="0"/>
              <a:t>.</a:t>
            </a:r>
            <a:endParaRPr lang="ko-KR" altLang="en-US" sz="1800" dirty="0" smtClean="0"/>
          </a:p>
        </p:txBody>
      </p:sp>
      <p:sp>
        <p:nvSpPr>
          <p:cNvPr id="5123" name="제목 5"/>
          <p:cNvSpPr>
            <a:spLocks noGrp="1"/>
          </p:cNvSpPr>
          <p:nvPr>
            <p:ph type="title"/>
          </p:nvPr>
        </p:nvSpPr>
        <p:spPr bwMode="auto">
          <a:xfrm>
            <a:off x="1049338" y="0"/>
            <a:ext cx="7113587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학습목표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입력 신호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앞 그림</a:t>
            </a:r>
            <a:r>
              <a:rPr lang="en-US" altLang="ko-KR" dirty="0" smtClean="0"/>
              <a:t>)</a:t>
            </a:r>
            <a:r>
              <a:rPr lang="ko-KR" altLang="en-US" dirty="0" smtClean="0"/>
              <a:t> 조합 논리의 입력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내부 및 외부 장치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조작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자료로부터 읽은 값에 해당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출력 신호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앞 그림</a:t>
            </a:r>
            <a:r>
              <a:rPr lang="en-US" altLang="ko-KR" dirty="0" smtClean="0"/>
              <a:t>)</a:t>
            </a:r>
            <a:r>
              <a:rPr lang="ko-KR" altLang="en-US" dirty="0" smtClean="0"/>
              <a:t> 조합 논리의 출력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내부 및 외부 장치에 대한 명령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자료에 쓸 값에 해당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현재 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상태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상태는 기억 소자에 저장되며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유한한 여러 상태 중 하나의 상태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ATmega128</a:t>
            </a:r>
            <a:r>
              <a:rPr lang="ko-KR" altLang="en-US" dirty="0" smtClean="0"/>
              <a:t>에서 상태는 변수 형태로 데이터 메모리</a:t>
            </a:r>
            <a:r>
              <a:rPr lang="en-US" altLang="ko-KR" dirty="0" smtClean="0"/>
              <a:t>(SRAM)</a:t>
            </a:r>
            <a:r>
              <a:rPr lang="ko-KR" altLang="en-US" dirty="0" smtClean="0"/>
              <a:t>에 저장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4075656"/>
            <a:ext cx="4536504" cy="41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994" y="6124119"/>
            <a:ext cx="5112568" cy="34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4" y="1340768"/>
            <a:ext cx="8437737" cy="395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구성상의 신호 관계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246690" cy="5500688"/>
          </a:xfrm>
        </p:spPr>
        <p:txBody>
          <a:bodyPr/>
          <a:lstStyle/>
          <a:p>
            <a:pPr lvl="1"/>
            <a:r>
              <a:rPr lang="ko-KR" altLang="en-US" dirty="0" smtClean="0"/>
              <a:t>상태 기계와 상태도의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대응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기계는 디지털시스템의 핵심 </a:t>
            </a:r>
            <a:r>
              <a:rPr lang="ko-KR" altLang="en-US" dirty="0" err="1" smtClean="0"/>
              <a:t>제어부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입력 신호와 현재 상태 신호가 정해지면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다음 상태천이 조건이 만족될 때는 단 하나의 다음 상태 결정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432000" lvl="3" indent="0">
              <a:buNone/>
            </a:pPr>
            <a:r>
              <a:rPr lang="en-US" altLang="ko-KR" dirty="0" smtClean="0"/>
              <a:t>/ </a:t>
            </a:r>
            <a:r>
              <a:rPr lang="ko-KR" altLang="en-US" dirty="0" smtClean="0"/>
              <a:t>기호 왼쪽에 다음 상태천이 조건 기록</a:t>
            </a:r>
            <a:endParaRPr lang="en-US" altLang="ko-KR" dirty="0" smtClean="0"/>
          </a:p>
          <a:p>
            <a:pPr marL="432000" lvl="3" indent="0">
              <a:buNone/>
            </a:pPr>
            <a:r>
              <a:rPr lang="en-US" altLang="ko-KR" dirty="0" smtClean="0"/>
              <a:t>/ </a:t>
            </a:r>
            <a:r>
              <a:rPr lang="ko-KR" altLang="en-US" dirty="0" smtClean="0"/>
              <a:t>기호 오른쪽에 출력 신호 기록</a:t>
            </a:r>
            <a:endParaRPr lang="en-US" altLang="ko-KR" dirty="0" smtClean="0"/>
          </a:p>
          <a:p>
            <a:pPr marL="432000" lvl="3" indent="0">
              <a:buNone/>
            </a:pPr>
            <a:r>
              <a:rPr lang="ko-KR" altLang="en-US" dirty="0" smtClean="0"/>
              <a:t>화살표가 가리키는 원에 해당되는 다음 상태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6966" y="2143130"/>
            <a:ext cx="4111178" cy="173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 기계의 제어 프로그램 변환 절차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>
              <a:buNone/>
            </a:pPr>
            <a:r>
              <a:rPr lang="ko-KR" altLang="en-US" dirty="0" smtClean="0"/>
              <a:t>❶ 상태도 개략 설계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상태천이를 중심으로 개략적인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도식화하여 설계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marL="22225" lvl="1" indent="0">
              <a:buNone/>
            </a:pPr>
            <a:r>
              <a:rPr lang="ko-KR" altLang="en-US" sz="1800" dirty="0" smtClean="0">
                <a:solidFill>
                  <a:schemeClr val="tx1"/>
                </a:solidFill>
              </a:rPr>
              <a:t>❷</a:t>
            </a:r>
            <a:r>
              <a:rPr lang="ko-KR" altLang="en-US" sz="1800" dirty="0" smtClean="0"/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상태도 상세 설계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3"/>
            <a:r>
              <a:rPr lang="ko-KR" altLang="en-US" dirty="0" smtClean="0"/>
              <a:t>상태 기계 신호 정의</a:t>
            </a:r>
          </a:p>
          <a:p>
            <a:pPr lvl="4"/>
            <a:r>
              <a:rPr lang="ko-KR" altLang="en-US" dirty="0" smtClean="0"/>
              <a:t>입력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신호를 정의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상태 기계의 상태 변수를 </a:t>
            </a:r>
            <a:r>
              <a:rPr lang="ko-KR" altLang="en-US" dirty="0" err="1" smtClean="0"/>
              <a:t>열거형으로</a:t>
            </a:r>
            <a:r>
              <a:rPr lang="ko-KR" altLang="en-US" dirty="0" smtClean="0"/>
              <a:t> 정의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ko-KR" altLang="en-US" dirty="0" smtClean="0"/>
              <a:t>상태도 구체화</a:t>
            </a:r>
          </a:p>
          <a:p>
            <a:pPr lvl="4"/>
            <a:r>
              <a:rPr lang="ko-KR" altLang="en-US" dirty="0" smtClean="0"/>
              <a:t>①에서 간략히 작성된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정의한 변수를 이용하여 구체적으로 표현</a:t>
            </a:r>
            <a:endParaRPr lang="en-US" altLang="ko-KR" dirty="0" smtClean="0"/>
          </a:p>
          <a:p>
            <a:pPr lvl="4"/>
            <a:endParaRPr lang="en-US" altLang="ko-KR" dirty="0" smtClean="0"/>
          </a:p>
          <a:p>
            <a:pPr marL="22225" lvl="1" indent="0">
              <a:buNone/>
            </a:pPr>
            <a:r>
              <a:rPr lang="ko-KR" altLang="en-US" sz="1800" dirty="0" smtClean="0">
                <a:solidFill>
                  <a:schemeClr val="tx1"/>
                </a:solidFill>
              </a:rPr>
              <a:t>❸ </a:t>
            </a:r>
            <a:r>
              <a:rPr lang="en-US" altLang="ko-KR" sz="1800" dirty="0" smtClean="0">
                <a:solidFill>
                  <a:schemeClr val="tx1"/>
                </a:solidFill>
              </a:rPr>
              <a:t>ASM </a:t>
            </a:r>
            <a:r>
              <a:rPr lang="ko-KR" altLang="en-US" sz="1800" dirty="0" smtClean="0">
                <a:solidFill>
                  <a:schemeClr val="tx1"/>
                </a:solidFill>
              </a:rPr>
              <a:t>차트 변환 및 제어 프로그램 완성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3"/>
            <a:r>
              <a:rPr lang="en-US" altLang="ko-KR" dirty="0" smtClean="0"/>
              <a:t>ASM </a:t>
            </a:r>
            <a:r>
              <a:rPr lang="ko-KR" altLang="en-US" dirty="0" smtClean="0"/>
              <a:t>차트 변환</a:t>
            </a:r>
            <a:endParaRPr lang="en-US" altLang="ko-KR" dirty="0" smtClean="0"/>
          </a:p>
          <a:p>
            <a:pPr lvl="4">
              <a:buNone/>
            </a:pPr>
            <a:r>
              <a:rPr lang="ko-KR" altLang="en-US" dirty="0" smtClean="0"/>
              <a:t>구체화된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차트로 변환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ASM </a:t>
            </a:r>
            <a:r>
              <a:rPr lang="ko-KR" altLang="en-US" dirty="0" smtClean="0"/>
              <a:t>차트를 이용한 제어 프로그램 변환</a:t>
            </a:r>
            <a:endParaRPr lang="en-US" altLang="ko-KR" dirty="0" smtClean="0"/>
          </a:p>
          <a:p>
            <a:pPr lvl="4">
              <a:buNone/>
            </a:pPr>
            <a:r>
              <a:rPr lang="ko-KR" altLang="en-US" dirty="0" smtClean="0"/>
              <a:t>변환된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차트를 프로그램으로 변환한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프로그램 완성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상태도 개략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개략적인 상태도 설계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자료에 해당되는 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상태 변수와 상수 등이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아직 구체화되지 않은 단계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상태도를</a:t>
            </a:r>
            <a:r>
              <a:rPr lang="ko-KR" altLang="en-US" dirty="0" smtClean="0"/>
              <a:t> 그리면서 시스템의 설계 방향이 구체화됨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상태도와</a:t>
            </a:r>
            <a:r>
              <a:rPr lang="ko-KR" altLang="en-US" dirty="0" smtClean="0"/>
              <a:t> 프로그램의 관계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while(1) </a:t>
            </a:r>
            <a:r>
              <a:rPr lang="ko-KR" altLang="en-US" dirty="0" smtClean="0"/>
              <a:t>문 안에 </a:t>
            </a:r>
            <a:r>
              <a:rPr lang="ko-KR" altLang="en-US" dirty="0" err="1" smtClean="0"/>
              <a:t>열거형</a:t>
            </a:r>
            <a:r>
              <a:rPr lang="ko-KR" altLang="en-US" dirty="0" smtClean="0"/>
              <a:t> 변수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를 이용</a:t>
            </a:r>
            <a:r>
              <a:rPr lang="en-US" altLang="ko-KR" dirty="0" smtClean="0"/>
              <a:t>  </a:t>
            </a:r>
            <a:endParaRPr lang="ko-KR" altLang="en-US" dirty="0" smtClean="0"/>
          </a:p>
          <a:p>
            <a:pPr lvl="3">
              <a:buNone/>
            </a:pPr>
            <a:r>
              <a:rPr lang="en-US" altLang="ko-KR" dirty="0" smtClean="0"/>
              <a:t>switch-case </a:t>
            </a:r>
            <a:r>
              <a:rPr lang="ko-KR" altLang="en-US" dirty="0" smtClean="0"/>
              <a:t>문으로 프로그램 변환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331640" y="929178"/>
            <a:ext cx="6840760" cy="5716016"/>
            <a:chOff x="2158006" y="188641"/>
            <a:chExt cx="6590458" cy="619268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006" y="1988840"/>
              <a:ext cx="3206082" cy="4009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956" y="188641"/>
              <a:ext cx="2539508" cy="6192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직선 화살표 연결선 18"/>
            <p:cNvCxnSpPr/>
            <p:nvPr/>
          </p:nvCxnSpPr>
          <p:spPr>
            <a:xfrm flipH="1">
              <a:off x="4211960" y="620688"/>
              <a:ext cx="2304256" cy="1728192"/>
            </a:xfrm>
            <a:prstGeom prst="straightConnector1">
              <a:avLst/>
            </a:prstGeom>
            <a:ln>
              <a:solidFill>
                <a:srgbClr val="CC33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4211960" y="1412776"/>
              <a:ext cx="2520280" cy="1944216"/>
            </a:xfrm>
            <a:prstGeom prst="straightConnector1">
              <a:avLst/>
            </a:prstGeom>
            <a:ln>
              <a:solidFill>
                <a:srgbClr val="CC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V="1">
              <a:off x="4211960" y="2492896"/>
              <a:ext cx="2448272" cy="2016224"/>
            </a:xfrm>
            <a:prstGeom prst="straightConnector1">
              <a:avLst/>
            </a:prstGeom>
            <a:ln>
              <a:solidFill>
                <a:srgbClr val="CC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4211960" y="4509120"/>
              <a:ext cx="2448272" cy="936104"/>
            </a:xfrm>
            <a:prstGeom prst="straightConnector1">
              <a:avLst/>
            </a:prstGeom>
            <a:ln>
              <a:solidFill>
                <a:srgbClr val="CC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 flipV="1">
              <a:off x="2915816" y="3573016"/>
              <a:ext cx="3816424" cy="864096"/>
            </a:xfrm>
            <a:prstGeom prst="straightConnector1">
              <a:avLst/>
            </a:prstGeom>
            <a:ln>
              <a:solidFill>
                <a:srgbClr val="CC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2158006" y="2996952"/>
              <a:ext cx="3494114" cy="3001541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372200" y="884113"/>
              <a:ext cx="2232248" cy="5114380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V="1">
              <a:off x="5652120" y="2384884"/>
              <a:ext cx="720080" cy="612068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err="1" smtClean="0"/>
              <a:t>상태도를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switch~case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문으로 변환한 사례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55576" y="1844824"/>
            <a:ext cx="7115497" cy="3308543"/>
            <a:chOff x="755576" y="968584"/>
            <a:chExt cx="7115497" cy="3308543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196752"/>
              <a:ext cx="2402384" cy="18668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991002"/>
              <a:ext cx="2867025" cy="3286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자유형 18"/>
            <p:cNvSpPr/>
            <p:nvPr/>
          </p:nvSpPr>
          <p:spPr>
            <a:xfrm>
              <a:off x="1426029" y="968584"/>
              <a:ext cx="4071257" cy="533645"/>
            </a:xfrm>
            <a:custGeom>
              <a:avLst/>
              <a:gdLst>
                <a:gd name="connsiteX0" fmla="*/ 0 w 4071257"/>
                <a:gd name="connsiteY0" fmla="*/ 479216 h 533645"/>
                <a:gd name="connsiteX1" fmla="*/ 1709057 w 4071257"/>
                <a:gd name="connsiteY1" fmla="*/ 245 h 533645"/>
                <a:gd name="connsiteX2" fmla="*/ 4071257 w 4071257"/>
                <a:gd name="connsiteY2" fmla="*/ 533645 h 53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1257" h="533645">
                  <a:moveTo>
                    <a:pt x="0" y="479216"/>
                  </a:moveTo>
                  <a:cubicBezTo>
                    <a:pt x="515257" y="235194"/>
                    <a:pt x="1030514" y="-8827"/>
                    <a:pt x="1709057" y="245"/>
                  </a:cubicBezTo>
                  <a:cubicBezTo>
                    <a:pt x="2387600" y="9316"/>
                    <a:pt x="3229428" y="271480"/>
                    <a:pt x="4071257" y="533645"/>
                  </a:cubicBezTo>
                </a:path>
              </a:pathLst>
            </a:custGeom>
            <a:ln>
              <a:solidFill>
                <a:srgbClr val="00B0F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71600" y="1628800"/>
              <a:ext cx="454429" cy="36004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68144" y="1652195"/>
              <a:ext cx="1224136" cy="36004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1426029" y="1120984"/>
              <a:ext cx="4442115" cy="711231"/>
            </a:xfrm>
            <a:custGeom>
              <a:avLst/>
              <a:gdLst>
                <a:gd name="connsiteX0" fmla="*/ 0 w 4071257"/>
                <a:gd name="connsiteY0" fmla="*/ 479216 h 533645"/>
                <a:gd name="connsiteX1" fmla="*/ 1709057 w 4071257"/>
                <a:gd name="connsiteY1" fmla="*/ 245 h 533645"/>
                <a:gd name="connsiteX2" fmla="*/ 4071257 w 4071257"/>
                <a:gd name="connsiteY2" fmla="*/ 533645 h 53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1257" h="533645">
                  <a:moveTo>
                    <a:pt x="0" y="479216"/>
                  </a:moveTo>
                  <a:cubicBezTo>
                    <a:pt x="515257" y="235194"/>
                    <a:pt x="1030514" y="-8827"/>
                    <a:pt x="1709057" y="245"/>
                  </a:cubicBezTo>
                  <a:cubicBezTo>
                    <a:pt x="2387600" y="9316"/>
                    <a:pt x="3229428" y="271480"/>
                    <a:pt x="4071257" y="533645"/>
                  </a:cubicBezTo>
                </a:path>
              </a:pathLst>
            </a:custGeom>
            <a:ln>
              <a:solidFill>
                <a:srgbClr val="00B0F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구부러진 연결선 22"/>
            <p:cNvCxnSpPr>
              <a:endCxn id="24" idx="1"/>
            </p:cNvCxnSpPr>
            <p:nvPr/>
          </p:nvCxnSpPr>
          <p:spPr>
            <a:xfrm>
              <a:off x="2771800" y="1476599"/>
              <a:ext cx="3156453" cy="863186"/>
            </a:xfrm>
            <a:prstGeom prst="curvedConnector3">
              <a:avLst/>
            </a:prstGeom>
            <a:ln>
              <a:solidFill>
                <a:srgbClr val="00B0F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5928253" y="2055779"/>
              <a:ext cx="1942820" cy="56801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구부러진 연결선 24"/>
            <p:cNvCxnSpPr/>
            <p:nvPr/>
          </p:nvCxnSpPr>
          <p:spPr>
            <a:xfrm>
              <a:off x="2987824" y="2623791"/>
              <a:ext cx="2509462" cy="877217"/>
            </a:xfrm>
            <a:prstGeom prst="curvedConnector3">
              <a:avLst/>
            </a:prstGeom>
            <a:ln>
              <a:solidFill>
                <a:srgbClr val="00B0F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2005291" y="1350585"/>
              <a:ext cx="766509" cy="25202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7-1]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while(1){switch-case} </a:t>
            </a:r>
            <a:r>
              <a:rPr lang="ko-KR" altLang="en-US" dirty="0" smtClean="0"/>
              <a:t>문으로 변환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23529" y="1930060"/>
            <a:ext cx="8617550" cy="4019220"/>
            <a:chOff x="323529" y="1196752"/>
            <a:chExt cx="8617550" cy="4019220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9" y="1340768"/>
              <a:ext cx="3231579" cy="2304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1196752"/>
              <a:ext cx="4585103" cy="4019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23529" y="1686576"/>
              <a:ext cx="1152127" cy="25202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843809" y="1700808"/>
              <a:ext cx="711299" cy="25202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구부러진 연결선 20"/>
            <p:cNvCxnSpPr>
              <a:stCxn id="19" idx="2"/>
              <a:endCxn id="20" idx="2"/>
            </p:cNvCxnSpPr>
            <p:nvPr/>
          </p:nvCxnSpPr>
          <p:spPr>
            <a:xfrm rot="16200000" flipH="1">
              <a:off x="2042410" y="795787"/>
              <a:ext cx="14232" cy="2299866"/>
            </a:xfrm>
            <a:prstGeom prst="curvedConnector3">
              <a:avLst>
                <a:gd name="adj1" fmla="val 1706239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구부러진 연결선 14"/>
            <p:cNvCxnSpPr>
              <a:stCxn id="20" idx="2"/>
            </p:cNvCxnSpPr>
            <p:nvPr/>
          </p:nvCxnSpPr>
          <p:spPr>
            <a:xfrm rot="16200000" flipH="1">
              <a:off x="4005393" y="1146901"/>
              <a:ext cx="264728" cy="1876597"/>
            </a:xfrm>
            <a:prstGeom prst="curvedConnector2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자유형 22"/>
            <p:cNvSpPr/>
            <p:nvPr/>
          </p:nvSpPr>
          <p:spPr>
            <a:xfrm>
              <a:off x="2362200" y="1598195"/>
              <a:ext cx="2710543" cy="437434"/>
            </a:xfrm>
            <a:custGeom>
              <a:avLst/>
              <a:gdLst>
                <a:gd name="connsiteX0" fmla="*/ 0 w 2710543"/>
                <a:gd name="connsiteY0" fmla="*/ 197948 h 437434"/>
                <a:gd name="connsiteX1" fmla="*/ 566057 w 2710543"/>
                <a:gd name="connsiteY1" fmla="*/ 2005 h 437434"/>
                <a:gd name="connsiteX2" fmla="*/ 1578429 w 2710543"/>
                <a:gd name="connsiteY2" fmla="*/ 110862 h 437434"/>
                <a:gd name="connsiteX3" fmla="*/ 2122714 w 2710543"/>
                <a:gd name="connsiteY3" fmla="*/ 339462 h 437434"/>
                <a:gd name="connsiteX4" fmla="*/ 2710543 w 2710543"/>
                <a:gd name="connsiteY4" fmla="*/ 437434 h 43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543" h="437434">
                  <a:moveTo>
                    <a:pt x="0" y="197948"/>
                  </a:moveTo>
                  <a:cubicBezTo>
                    <a:pt x="151493" y="107233"/>
                    <a:pt x="302986" y="16519"/>
                    <a:pt x="566057" y="2005"/>
                  </a:cubicBezTo>
                  <a:cubicBezTo>
                    <a:pt x="829129" y="-12509"/>
                    <a:pt x="1318986" y="54619"/>
                    <a:pt x="1578429" y="110862"/>
                  </a:cubicBezTo>
                  <a:cubicBezTo>
                    <a:pt x="1837872" y="167105"/>
                    <a:pt x="1934028" y="285033"/>
                    <a:pt x="2122714" y="339462"/>
                  </a:cubicBezTo>
                  <a:cubicBezTo>
                    <a:pt x="2311400" y="393891"/>
                    <a:pt x="2510971" y="415662"/>
                    <a:pt x="2710543" y="437434"/>
                  </a:cubicBezTo>
                </a:path>
              </a:pathLst>
            </a:custGeom>
            <a:ln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2307771" y="1357209"/>
              <a:ext cx="2449286" cy="428048"/>
            </a:xfrm>
            <a:custGeom>
              <a:avLst/>
              <a:gdLst>
                <a:gd name="connsiteX0" fmla="*/ 0 w 2449286"/>
                <a:gd name="connsiteY0" fmla="*/ 177677 h 428048"/>
                <a:gd name="connsiteX1" fmla="*/ 718458 w 2449286"/>
                <a:gd name="connsiteY1" fmla="*/ 3505 h 428048"/>
                <a:gd name="connsiteX2" fmla="*/ 1741715 w 2449286"/>
                <a:gd name="connsiteY2" fmla="*/ 90591 h 428048"/>
                <a:gd name="connsiteX3" fmla="*/ 2449286 w 2449286"/>
                <a:gd name="connsiteY3" fmla="*/ 428048 h 42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9286" h="428048">
                  <a:moveTo>
                    <a:pt x="0" y="177677"/>
                  </a:moveTo>
                  <a:cubicBezTo>
                    <a:pt x="214086" y="97848"/>
                    <a:pt x="428172" y="18019"/>
                    <a:pt x="718458" y="3505"/>
                  </a:cubicBezTo>
                  <a:cubicBezTo>
                    <a:pt x="1008744" y="-11009"/>
                    <a:pt x="1453244" y="19834"/>
                    <a:pt x="1741715" y="90591"/>
                  </a:cubicBezTo>
                  <a:cubicBezTo>
                    <a:pt x="2030186" y="161348"/>
                    <a:pt x="2239736" y="294698"/>
                    <a:pt x="2449286" y="428048"/>
                  </a:cubicBezTo>
                </a:path>
              </a:pathLst>
            </a:custGeom>
            <a:ln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3418114" y="2584800"/>
              <a:ext cx="1349829" cy="1442914"/>
            </a:xfrm>
            <a:custGeom>
              <a:avLst/>
              <a:gdLst>
                <a:gd name="connsiteX0" fmla="*/ 0 w 1349829"/>
                <a:gd name="connsiteY0" fmla="*/ 71314 h 1442914"/>
                <a:gd name="connsiteX1" fmla="*/ 304800 w 1349829"/>
                <a:gd name="connsiteY1" fmla="*/ 82200 h 1442914"/>
                <a:gd name="connsiteX2" fmla="*/ 674915 w 1349829"/>
                <a:gd name="connsiteY2" fmla="*/ 898629 h 1442914"/>
                <a:gd name="connsiteX3" fmla="*/ 892629 w 1349829"/>
                <a:gd name="connsiteY3" fmla="*/ 1334057 h 1442914"/>
                <a:gd name="connsiteX4" fmla="*/ 1349829 w 1349829"/>
                <a:gd name="connsiteY4" fmla="*/ 1442914 h 14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829" h="1442914">
                  <a:moveTo>
                    <a:pt x="0" y="71314"/>
                  </a:moveTo>
                  <a:cubicBezTo>
                    <a:pt x="96157" y="7814"/>
                    <a:pt x="192314" y="-55686"/>
                    <a:pt x="304800" y="82200"/>
                  </a:cubicBezTo>
                  <a:cubicBezTo>
                    <a:pt x="417286" y="220086"/>
                    <a:pt x="576943" y="689986"/>
                    <a:pt x="674915" y="898629"/>
                  </a:cubicBezTo>
                  <a:cubicBezTo>
                    <a:pt x="772887" y="1107272"/>
                    <a:pt x="780143" y="1243343"/>
                    <a:pt x="892629" y="1334057"/>
                  </a:cubicBezTo>
                  <a:cubicBezTo>
                    <a:pt x="1005115" y="1424771"/>
                    <a:pt x="1177472" y="1433842"/>
                    <a:pt x="1349829" y="1442914"/>
                  </a:cubicBezTo>
                </a:path>
              </a:pathLst>
            </a:cu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3439886" y="2798277"/>
              <a:ext cx="1611085" cy="1414494"/>
            </a:xfrm>
            <a:custGeom>
              <a:avLst/>
              <a:gdLst>
                <a:gd name="connsiteX0" fmla="*/ 0 w 1611085"/>
                <a:gd name="connsiteY0" fmla="*/ 64666 h 1414494"/>
                <a:gd name="connsiteX1" fmla="*/ 217714 w 1611085"/>
                <a:gd name="connsiteY1" fmla="*/ 119094 h 1414494"/>
                <a:gd name="connsiteX2" fmla="*/ 664028 w 1611085"/>
                <a:gd name="connsiteY2" fmla="*/ 1153237 h 1414494"/>
                <a:gd name="connsiteX3" fmla="*/ 1611085 w 1611085"/>
                <a:gd name="connsiteY3" fmla="*/ 1414494 h 14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1085" h="1414494">
                  <a:moveTo>
                    <a:pt x="0" y="64666"/>
                  </a:moveTo>
                  <a:cubicBezTo>
                    <a:pt x="53521" y="1165"/>
                    <a:pt x="107043" y="-62335"/>
                    <a:pt x="217714" y="119094"/>
                  </a:cubicBezTo>
                  <a:cubicBezTo>
                    <a:pt x="328385" y="300523"/>
                    <a:pt x="431800" y="937337"/>
                    <a:pt x="664028" y="1153237"/>
                  </a:cubicBezTo>
                  <a:cubicBezTo>
                    <a:pt x="896256" y="1369137"/>
                    <a:pt x="1253670" y="1391815"/>
                    <a:pt x="1611085" y="1414494"/>
                  </a:cubicBezTo>
                </a:path>
              </a:pathLst>
            </a:cu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95332" y="2210971"/>
              <a:ext cx="711299" cy="20565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96472" y="2515476"/>
              <a:ext cx="1210159" cy="20565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구부러진 연결선 28"/>
            <p:cNvCxnSpPr>
              <a:stCxn id="27" idx="2"/>
              <a:endCxn id="28" idx="0"/>
            </p:cNvCxnSpPr>
            <p:nvPr/>
          </p:nvCxnSpPr>
          <p:spPr>
            <a:xfrm rot="5400000">
              <a:off x="2276844" y="2341337"/>
              <a:ext cx="98847" cy="2494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구부러진 연결선 2047"/>
            <p:cNvCxnSpPr>
              <a:stCxn id="28" idx="2"/>
            </p:cNvCxnSpPr>
            <p:nvPr/>
          </p:nvCxnSpPr>
          <p:spPr>
            <a:xfrm rot="16200000" flipH="1">
              <a:off x="2768272" y="2154413"/>
              <a:ext cx="1715978" cy="2849419"/>
            </a:xfrm>
            <a:prstGeom prst="curvedConnector2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상태도 상세 설계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ATmega128</a:t>
            </a:r>
            <a:r>
              <a:rPr lang="ko-KR" altLang="en-US" dirty="0" smtClean="0"/>
              <a:t>을 이용한 디지털시스템 구성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49354"/>
            <a:ext cx="6552728" cy="4259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ATmega128</a:t>
            </a:r>
            <a:r>
              <a:rPr lang="ko-KR" altLang="en-US" dirty="0" smtClean="0"/>
              <a:t>을 상태 기계 관점에서 추상화한 구성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27340"/>
            <a:ext cx="7416824" cy="4784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95536" y="1285875"/>
            <a:ext cx="8748464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플로차트를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이용한 프로그램 개발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을 이용한 디지털시스템 제어부의 구성과 역할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상태 기계의 제어 프로그램 변환 절차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차트를 이용한 간단한 엘리베이터 설계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동영상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dirty="0" smtClean="0">
              <a:solidFill>
                <a:schemeClr val="accent3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147" name="제목 4"/>
          <p:cNvSpPr>
            <a:spLocks noGrp="1"/>
          </p:cNvSpPr>
          <p:nvPr>
            <p:ph type="title"/>
          </p:nvPr>
        </p:nvSpPr>
        <p:spPr bwMode="auto">
          <a:xfrm>
            <a:off x="1054100" y="0"/>
            <a:ext cx="7072313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 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상태 기계 구성도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166" y="1628710"/>
            <a:ext cx="833307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디지털 시스템</a:t>
            </a:r>
            <a:r>
              <a:rPr lang="en-US" altLang="ko-KR" dirty="0" smtClean="0"/>
              <a:t>, ATmege128, </a:t>
            </a:r>
            <a:r>
              <a:rPr lang="ko-KR" altLang="en-US" dirty="0" smtClean="0"/>
              <a:t>상태 기계 사이의 신호 대응 관계</a:t>
            </a: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상태기계    상태도</a:t>
            </a:r>
            <a:endParaRPr lang="en-US" altLang="ko-KR" dirty="0" smtClean="0"/>
          </a:p>
          <a:p>
            <a:pPr lvl="2">
              <a:buNone/>
              <a:defRPr/>
            </a:pPr>
            <a:r>
              <a:rPr lang="ko-KR" altLang="en-US" dirty="0" smtClean="0"/>
              <a:t>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상태도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상태기계 </a:t>
            </a:r>
            <a:r>
              <a:rPr lang="en-US" altLang="ko-KR" dirty="0" smtClean="0">
                <a:sym typeface="Wingdings" pitchFamily="2" charset="2"/>
              </a:rPr>
              <a:t> ATmega128 </a:t>
            </a:r>
            <a:r>
              <a:rPr lang="ko-KR" altLang="en-US" dirty="0" smtClean="0">
                <a:sym typeface="Wingdings" pitchFamily="2" charset="2"/>
              </a:rPr>
              <a:t>코딩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디지털 시스템 설계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5" y="1608162"/>
            <a:ext cx="7808725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0901" y="5215592"/>
            <a:ext cx="27622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상태 기계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신호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외부 장치와 연결된 장치 신호와 조작 신호의 </a:t>
            </a:r>
            <a:r>
              <a:rPr lang="ko-KR" altLang="en-US" b="1" u="sng" dirty="0" smtClean="0">
                <a:solidFill>
                  <a:srgbClr val="C00000"/>
                </a:solidFill>
              </a:rPr>
              <a:t>외부 입력 신호</a:t>
            </a:r>
            <a:endParaRPr lang="en-US" altLang="ko-KR" b="1" u="sng" dirty="0" smtClean="0">
              <a:solidFill>
                <a:srgbClr val="C00000"/>
              </a:solidFill>
            </a:endParaRPr>
          </a:p>
          <a:p>
            <a:pPr lvl="3"/>
            <a:r>
              <a:rPr lang="ko-KR" altLang="en-US" dirty="0" smtClean="0"/>
              <a:t>내부 장치와 연결된 </a:t>
            </a:r>
            <a:r>
              <a:rPr lang="ko-KR" altLang="en-US" b="1" u="sng" dirty="0" smtClean="0">
                <a:solidFill>
                  <a:srgbClr val="C00000"/>
                </a:solidFill>
              </a:rPr>
              <a:t>내부 장치 신호</a:t>
            </a:r>
            <a:endParaRPr lang="en-US" altLang="ko-KR" b="1" u="sng" dirty="0" smtClean="0">
              <a:solidFill>
                <a:srgbClr val="C00000"/>
              </a:solidFill>
            </a:endParaRPr>
          </a:p>
          <a:p>
            <a:pPr lvl="3"/>
            <a:r>
              <a:rPr lang="ko-KR" altLang="en-US" b="1" u="sng" dirty="0" smtClean="0">
                <a:solidFill>
                  <a:srgbClr val="C00000"/>
                </a:solidFill>
              </a:rPr>
              <a:t>읽기 가능한 변수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자료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출력 신호</a:t>
            </a:r>
            <a:endParaRPr lang="en-US" altLang="ko-KR" dirty="0" smtClean="0"/>
          </a:p>
          <a:p>
            <a:pPr lvl="3"/>
            <a:r>
              <a:rPr lang="ko-KR" altLang="en-US" b="1" u="sng" dirty="0" smtClean="0">
                <a:solidFill>
                  <a:srgbClr val="C00000"/>
                </a:solidFill>
              </a:rPr>
              <a:t>외부</a:t>
            </a:r>
            <a:r>
              <a:rPr lang="ko-KR" altLang="en-US" dirty="0" smtClean="0"/>
              <a:t> 장치에 대한 </a:t>
            </a:r>
            <a:r>
              <a:rPr lang="ko-KR" altLang="en-US" b="1" u="sng" dirty="0" smtClean="0">
                <a:solidFill>
                  <a:srgbClr val="C00000"/>
                </a:solidFill>
              </a:rPr>
              <a:t>명령신호</a:t>
            </a:r>
            <a:endParaRPr lang="en-US" altLang="ko-KR" b="1" u="sng" dirty="0" smtClean="0">
              <a:solidFill>
                <a:srgbClr val="C00000"/>
              </a:solidFill>
            </a:endParaRPr>
          </a:p>
          <a:p>
            <a:pPr lvl="3"/>
            <a:r>
              <a:rPr lang="ko-KR" altLang="en-US" b="1" u="sng" dirty="0" smtClean="0">
                <a:solidFill>
                  <a:srgbClr val="C00000"/>
                </a:solidFill>
              </a:rPr>
              <a:t>내부</a:t>
            </a:r>
            <a:r>
              <a:rPr lang="ko-KR" altLang="en-US" dirty="0" smtClean="0"/>
              <a:t> 장치에 내부 </a:t>
            </a:r>
            <a:r>
              <a:rPr lang="ko-KR" altLang="en-US" b="1" u="sng" dirty="0" smtClean="0">
                <a:solidFill>
                  <a:srgbClr val="C00000"/>
                </a:solidFill>
              </a:rPr>
              <a:t>명령 신호</a:t>
            </a:r>
            <a:endParaRPr lang="en-US" altLang="ko-KR" b="1" u="sng" dirty="0" smtClean="0">
              <a:solidFill>
                <a:srgbClr val="C00000"/>
              </a:solidFill>
            </a:endParaRPr>
          </a:p>
          <a:p>
            <a:pPr lvl="3"/>
            <a:r>
              <a:rPr lang="ko-KR" altLang="en-US" b="1" u="sng" dirty="0" smtClean="0">
                <a:solidFill>
                  <a:srgbClr val="C00000"/>
                </a:solidFill>
              </a:rPr>
              <a:t>쓰기 자료</a:t>
            </a:r>
            <a:r>
              <a:rPr lang="en-US" altLang="ko-KR" b="1" u="sng" dirty="0" smtClean="0">
                <a:solidFill>
                  <a:srgbClr val="C00000"/>
                </a:solidFill>
              </a:rPr>
              <a:t/>
            </a:r>
            <a:br>
              <a:rPr lang="en-US" altLang="ko-KR" b="1" u="sng" dirty="0" smtClean="0">
                <a:solidFill>
                  <a:srgbClr val="C00000"/>
                </a:solidFill>
              </a:rPr>
            </a:br>
            <a:endParaRPr lang="en-US" altLang="ko-KR" b="1" u="sng" dirty="0" smtClean="0">
              <a:solidFill>
                <a:srgbClr val="C00000"/>
              </a:solidFill>
            </a:endParaRPr>
          </a:p>
          <a:p>
            <a:pPr lvl="2"/>
            <a:r>
              <a:rPr lang="ko-KR" altLang="en-US" dirty="0" smtClean="0"/>
              <a:t>상태 변수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상태도 </a:t>
            </a:r>
            <a:r>
              <a:rPr lang="ko-KR" altLang="en-US" b="1" u="sng" dirty="0" smtClean="0">
                <a:solidFill>
                  <a:srgbClr val="C00000"/>
                </a:solidFill>
              </a:rPr>
              <a:t>상태 값을 저장</a:t>
            </a:r>
            <a:r>
              <a:rPr lang="ko-KR" altLang="en-US" dirty="0" smtClean="0"/>
              <a:t>하는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enum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자료형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신호등 제어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교차로에서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신호등과 </a:t>
            </a:r>
            <a:r>
              <a:rPr lang="en-US" altLang="ko-KR" dirty="0" smtClean="0"/>
              <a:t>B 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신호등을 제어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 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 통과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초 동안 노란색 예비 신호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 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초 통과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초 동안 노란색 예비 신호 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신호등 제어 반복</a:t>
            </a:r>
            <a:endParaRPr lang="en-US" altLang="ko-KR" dirty="0" smtClean="0"/>
          </a:p>
          <a:p>
            <a:pPr lvl="3">
              <a:buNone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3" y="2852936"/>
            <a:ext cx="494173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499992" y="4706560"/>
            <a:ext cx="9316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C3300"/>
                </a:solidFill>
                <a:latin typeface="+mj-ea"/>
                <a:ea typeface="+mj-ea"/>
              </a:rPr>
              <a:t>빨강 </a:t>
            </a:r>
            <a:r>
              <a:rPr lang="en-US" altLang="ko-KR" sz="1400" b="1" dirty="0" smtClean="0">
                <a:solidFill>
                  <a:srgbClr val="CC3300"/>
                </a:solidFill>
                <a:latin typeface="+mj-ea"/>
                <a:ea typeface="+mj-ea"/>
              </a:rPr>
              <a:t>LED</a:t>
            </a:r>
          </a:p>
          <a:p>
            <a:r>
              <a:rPr lang="ko-KR" altLang="en-US" sz="1400" b="1" dirty="0" smtClean="0">
                <a:solidFill>
                  <a:srgbClr val="FFC000"/>
                </a:solidFill>
                <a:latin typeface="+mj-ea"/>
                <a:ea typeface="+mj-ea"/>
              </a:rPr>
              <a:t>노랑 </a:t>
            </a:r>
            <a:r>
              <a:rPr lang="en-US" altLang="ko-KR" sz="1400" b="1" dirty="0" smtClean="0">
                <a:solidFill>
                  <a:srgbClr val="FFC000"/>
                </a:solidFill>
                <a:latin typeface="+mj-ea"/>
                <a:ea typeface="+mj-ea"/>
              </a:rPr>
              <a:t>LED</a:t>
            </a:r>
          </a:p>
          <a:p>
            <a:r>
              <a:rPr lang="ko-KR" altLang="en-US" sz="1400" b="1" dirty="0" smtClean="0">
                <a:solidFill>
                  <a:srgbClr val="00B050"/>
                </a:solidFill>
                <a:latin typeface="+mj-ea"/>
                <a:ea typeface="+mj-ea"/>
              </a:rPr>
              <a:t>녹색 </a:t>
            </a:r>
            <a:r>
              <a:rPr lang="en-US" altLang="ko-KR" sz="1400" b="1" dirty="0" smtClean="0">
                <a:solidFill>
                  <a:srgbClr val="00B050"/>
                </a:solidFill>
                <a:latin typeface="+mj-ea"/>
                <a:ea typeface="+mj-ea"/>
              </a:rPr>
              <a:t>LED</a:t>
            </a:r>
            <a:endParaRPr lang="ko-KR" altLang="en-US" sz="14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외부 장치와 </a:t>
            </a:r>
            <a:r>
              <a:rPr lang="en-US" altLang="ko-KR" dirty="0" smtClean="0"/>
              <a:t>ATmega128 </a:t>
            </a:r>
            <a:r>
              <a:rPr lang="ko-KR" altLang="en-US" dirty="0" smtClean="0"/>
              <a:t>시스템 구성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788538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개략적인 상태도</a:t>
            </a:r>
          </a:p>
          <a:p>
            <a:pPr lvl="1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00808"/>
            <a:ext cx="452999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상태 기계 신호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신호</a:t>
            </a:r>
            <a:endParaRPr lang="en-US" altLang="ko-KR" dirty="0" smtClean="0"/>
          </a:p>
          <a:p>
            <a:pPr lvl="3"/>
            <a:r>
              <a:rPr lang="ko-KR" altLang="en-US" sz="1600" dirty="0" smtClean="0"/>
              <a:t>내부 장치 신호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없음</a:t>
            </a:r>
            <a:endParaRPr lang="en-US" altLang="ko-KR" sz="1600" dirty="0" smtClean="0"/>
          </a:p>
          <a:p>
            <a:pPr lvl="3"/>
            <a:r>
              <a:rPr lang="ko-KR" altLang="en-US" sz="1600" dirty="0" smtClean="0"/>
              <a:t>외부 입력 신호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없음</a:t>
            </a:r>
            <a:endParaRPr lang="en-US" altLang="ko-KR" sz="1600" dirty="0" smtClean="0"/>
          </a:p>
          <a:p>
            <a:pPr lvl="3"/>
            <a:r>
              <a:rPr lang="ko-KR" altLang="en-US" sz="1600" dirty="0" smtClean="0"/>
              <a:t>변수를 이용한 입력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lvl="2"/>
            <a:r>
              <a:rPr lang="ko-KR" altLang="en-US" dirty="0" smtClean="0"/>
              <a:t>출력 신호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내부 명령 신호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 장치 명령 신호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I/O </a:t>
            </a:r>
            <a:r>
              <a:rPr lang="ko-KR" altLang="en-US" dirty="0" smtClean="0"/>
              <a:t>핀 방향 설정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설정 레지스터에 비트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ko-KR" altLang="en-US" dirty="0" smtClean="0"/>
              <a:t>외부 명령 신호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외부 장치와 연결된 명령 신호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A </a:t>
            </a:r>
            <a:r>
              <a:rPr lang="ko-KR" altLang="en-US" dirty="0" smtClean="0"/>
              <a:t>방향의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신호등을 </a:t>
            </a:r>
            <a:r>
              <a:rPr lang="en-US" altLang="ko-KR" dirty="0" smtClean="0"/>
              <a:t>GRE_A, YEL_A, RED_A</a:t>
            </a:r>
          </a:p>
          <a:p>
            <a:pPr lvl="4"/>
            <a:r>
              <a:rPr lang="en-US" altLang="ko-KR" dirty="0" smtClean="0"/>
              <a:t>B </a:t>
            </a:r>
            <a:r>
              <a:rPr lang="ko-KR" altLang="en-US" dirty="0" smtClean="0"/>
              <a:t>방향의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신호등을 </a:t>
            </a:r>
            <a:r>
              <a:rPr lang="en-US" altLang="ko-KR" dirty="0" smtClean="0"/>
              <a:t>GRE_B, YEL_B, RED_B</a:t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ko-KR" altLang="en-US" dirty="0" smtClean="0"/>
              <a:t>변수를 이용한 출력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3"/>
            <a:r>
              <a:rPr lang="ko-KR" altLang="en-US" dirty="0" smtClean="0"/>
              <a:t>출력 신호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marL="868680" lvl="3" indent="0">
              <a:buNone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9228" y="1381864"/>
            <a:ext cx="8033123" cy="127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251520" y="2708920"/>
            <a:ext cx="8640960" cy="385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자료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변수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인터페이스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변수에 저장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출력 효과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),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읽음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입력 효과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으로 적절한 상태에서 활용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인터럽트 서비스 루틴과 요청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응답 인터페이스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06450" lvl="4" indent="-268288" eaLnBrk="0" hangingPunct="0">
              <a:spcBef>
                <a:spcPct val="20000"/>
              </a:spcBef>
              <a:buClr>
                <a:srgbClr val="1D4940"/>
              </a:buClr>
              <a:buFont typeface="Arial" charset="0"/>
              <a:buChar char="»"/>
            </a:pPr>
            <a:r>
              <a:rPr lang="en-US" altLang="ko-KR" sz="1600" dirty="0" smtClean="0">
                <a:latin typeface="+mn-ea"/>
                <a:ea typeface="+mn-ea"/>
              </a:rPr>
              <a:t>timer0 </a:t>
            </a:r>
            <a:r>
              <a:rPr lang="ko-KR" altLang="en-US" sz="1600" dirty="0" smtClean="0">
                <a:latin typeface="+mn-ea"/>
                <a:ea typeface="+mn-ea"/>
              </a:rPr>
              <a:t>변수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 smtClean="0">
                <a:latin typeface="+mn-ea"/>
                <a:ea typeface="+mn-ea"/>
              </a:rPr>
              <a:t>인터럽트 </a:t>
            </a:r>
            <a:r>
              <a:rPr lang="en-US" altLang="ko-KR" sz="1600" dirty="0" smtClean="0">
                <a:latin typeface="+mn-ea"/>
                <a:ea typeface="+mn-ea"/>
              </a:rPr>
              <a:t>ISR(</a:t>
            </a:r>
            <a:r>
              <a:rPr lang="en-US" altLang="ko-KR" sz="1600" dirty="0" err="1" smtClean="0">
                <a:latin typeface="+mn-ea"/>
                <a:ea typeface="+mn-ea"/>
              </a:rPr>
              <a:t>TIMER_OVF_vect</a:t>
            </a:r>
            <a:r>
              <a:rPr lang="en-US" altLang="ko-KR" sz="1600" dirty="0" smtClean="0">
                <a:latin typeface="+mn-ea"/>
                <a:ea typeface="+mn-ea"/>
              </a:rPr>
              <a:t>)</a:t>
            </a:r>
            <a:r>
              <a:rPr lang="ko-KR" altLang="en-US" sz="1600" dirty="0" smtClean="0">
                <a:latin typeface="+mn-ea"/>
                <a:ea typeface="+mn-ea"/>
              </a:rPr>
              <a:t>에서 </a:t>
            </a:r>
            <a:r>
              <a:rPr lang="en-US" altLang="ko-KR" sz="1600" dirty="0" smtClean="0">
                <a:latin typeface="+mn-ea"/>
                <a:ea typeface="+mn-ea"/>
              </a:rPr>
              <a:t>1</a:t>
            </a:r>
            <a:r>
              <a:rPr lang="ko-KR" altLang="en-US" sz="1600" dirty="0" smtClean="0">
                <a:latin typeface="+mn-ea"/>
                <a:ea typeface="+mn-ea"/>
              </a:rPr>
              <a:t>씩 증가</a:t>
            </a:r>
            <a:endParaRPr lang="en-US" altLang="ko-KR" sz="1600" dirty="0" smtClean="0">
              <a:latin typeface="+mn-ea"/>
              <a:ea typeface="+mn-ea"/>
            </a:endParaRPr>
          </a:p>
          <a:p>
            <a:pPr marL="806450" lvl="4" indent="-268288" eaLnBrk="0" hangingPunct="0">
              <a:spcBef>
                <a:spcPct val="20000"/>
              </a:spcBef>
              <a:buClr>
                <a:srgbClr val="1D4940"/>
              </a:buClr>
              <a:buFont typeface="Arial" charset="0"/>
              <a:buChar char="»"/>
            </a:pPr>
            <a:r>
              <a:rPr lang="en-US" altLang="ko-KR" sz="1600" dirty="0" err="1" smtClean="0">
                <a:latin typeface="+mn-ea"/>
                <a:ea typeface="+mn-ea"/>
              </a:rPr>
              <a:t>timer_sec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변수 </a:t>
            </a:r>
            <a:r>
              <a:rPr lang="en-US" altLang="ko-KR" sz="1600" dirty="0" smtClean="0">
                <a:latin typeface="+mn-ea"/>
                <a:ea typeface="+mn-ea"/>
              </a:rPr>
              <a:t>: </a:t>
            </a:r>
            <a:r>
              <a:rPr lang="ko-KR" altLang="en-US" sz="1600" dirty="0" smtClean="0">
                <a:latin typeface="+mn-ea"/>
                <a:ea typeface="+mn-ea"/>
              </a:rPr>
              <a:t>상태 기계와 인터럽트 사이에 시간 경과 확인을 위한 </a:t>
            </a:r>
            <a:r>
              <a:rPr lang="en-US" altLang="ko-KR" sz="1600" dirty="0" smtClean="0">
                <a:latin typeface="+mn-ea"/>
                <a:ea typeface="+mn-ea"/>
              </a:rPr>
              <a:t/>
            </a:r>
            <a:br>
              <a:rPr lang="en-US" altLang="ko-KR" sz="1600" dirty="0" smtClean="0">
                <a:latin typeface="+mn-ea"/>
                <a:ea typeface="+mn-ea"/>
              </a:rPr>
            </a:br>
            <a:r>
              <a:rPr lang="en-US" altLang="ko-KR" sz="1600" dirty="0" smtClean="0">
                <a:latin typeface="+mn-ea"/>
                <a:ea typeface="+mn-ea"/>
              </a:rPr>
              <a:t>                     </a:t>
            </a:r>
            <a:r>
              <a:rPr lang="ko-KR" altLang="en-US" sz="1600" dirty="0" smtClean="0">
                <a:latin typeface="+mn-ea"/>
                <a:ea typeface="+mn-ea"/>
              </a:rPr>
              <a:t>요청</a:t>
            </a:r>
            <a:r>
              <a:rPr lang="en-US" altLang="ko-KR" sz="1600" dirty="0" smtClean="0">
                <a:latin typeface="+mn-ea"/>
                <a:ea typeface="+mn-ea"/>
              </a:rPr>
              <a:t>/</a:t>
            </a:r>
            <a:r>
              <a:rPr lang="ko-KR" altLang="en-US" sz="1600" dirty="0" smtClean="0">
                <a:latin typeface="+mn-ea"/>
                <a:ea typeface="+mn-ea"/>
              </a:rPr>
              <a:t>응답 인터페이스 변수</a:t>
            </a:r>
            <a:r>
              <a:rPr lang="en-US" altLang="ko-KR" sz="1600" dirty="0" smtClean="0">
                <a:latin typeface="+mn-ea"/>
                <a:ea typeface="+mn-ea"/>
              </a:rPr>
              <a:t/>
            </a:r>
            <a:br>
              <a:rPr lang="en-US" altLang="ko-KR" sz="1600" dirty="0" smtClean="0">
                <a:latin typeface="+mn-ea"/>
                <a:ea typeface="+mn-ea"/>
              </a:rPr>
            </a:br>
            <a:endParaRPr lang="en-US" altLang="ko-KR" sz="1600" dirty="0" smtClean="0">
              <a:latin typeface="+mn-ea"/>
              <a:ea typeface="+mn-ea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상태 변수명과 상태 상수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365125" lvl="1" indent="-365125" eaLnBrk="0" latinLnBrk="0" hangingPunct="0">
              <a:spcBef>
                <a:spcPct val="20000"/>
              </a:spcBef>
              <a:spcAft>
                <a:spcPts val="400"/>
              </a:spcAft>
              <a:buClr>
                <a:srgbClr val="0066CC"/>
              </a:buClr>
              <a:buFont typeface="Wingdings" pitchFamily="2" charset="2"/>
              <a:buChar char=""/>
              <a:defRPr/>
            </a:pPr>
            <a:endParaRPr kumimoji="0" lang="en-US" altLang="ko-KR" sz="2200" dirty="0" smtClean="0">
              <a:solidFill>
                <a:srgbClr val="0066C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1446" y="3861048"/>
            <a:ext cx="565677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6104757"/>
            <a:ext cx="3168352" cy="39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구체화된 상태도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정의된 신호와 변수를 사용하여 상태도 구체화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상태값은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enum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자료형에서</a:t>
            </a:r>
            <a:r>
              <a:rPr lang="ko-KR" altLang="en-US" dirty="0" smtClean="0"/>
              <a:t> 정의한 상수 사용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239936"/>
            <a:ext cx="5400600" cy="4398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상태도 개략 설계와 상세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인터럽트 서비스 루틴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내부 장치와 연관된 기능을 작업에 맞게 융통성 있게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 변수를 활용하여 상태 기계와 인터페이스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smtClean="0"/>
              <a:t>인터럽트 서비스 루틴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인터럽트 발생마다 </a:t>
            </a:r>
            <a:r>
              <a:rPr lang="en-US" altLang="ko-KR" dirty="0" smtClean="0"/>
              <a:t>timer0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timer_sec</a:t>
            </a:r>
            <a:r>
              <a:rPr lang="en-US" altLang="ko-KR" dirty="0" smtClean="0"/>
              <a:t> </a:t>
            </a:r>
            <a:r>
              <a:rPr lang="ko-KR" altLang="en-US" dirty="0" smtClean="0"/>
              <a:t>초 시간 경과 요청 변수를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될 때까지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감소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SEC_INTERVAL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초에 해당되는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발생 횟수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348881"/>
            <a:ext cx="780704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플로차트를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프로그램 개발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5366370" cy="5500688"/>
          </a:xfrm>
        </p:spPr>
        <p:txBody>
          <a:bodyPr/>
          <a:lstStyle/>
          <a:p>
            <a:r>
              <a:rPr lang="ko-KR" altLang="en-US" dirty="0" err="1" smtClean="0"/>
              <a:t>플로차트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err="1" smtClean="0"/>
              <a:t>플로차트는</a:t>
            </a:r>
            <a:r>
              <a:rPr lang="ko-KR" altLang="en-US" dirty="0" smtClean="0"/>
              <a:t> 시작에서 종료까지를 여러 개의 세부 작업으로 나눔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작업이 수행되는 프로그램의 흐름을 도식화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입력 조건이 적은 알고리즘을 완성할 때 효과적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err="1" smtClean="0"/>
              <a:t>플로차트를</a:t>
            </a:r>
            <a:r>
              <a:rPr lang="ko-KR" altLang="en-US" dirty="0" smtClean="0"/>
              <a:t> 통해 프로그램의 개략적인 흐름이 설계되면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프로그램으로 변환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복잡도가 커서 몇 개의 명령어 또는 함수로 표현하기 불편할 때는 그 상자를 더 상세화하여 </a:t>
            </a:r>
            <a:r>
              <a:rPr lang="ko-KR" altLang="en-US" dirty="0" err="1" smtClean="0"/>
              <a:t>플로차트</a:t>
            </a:r>
            <a:r>
              <a:rPr lang="ko-KR" altLang="en-US" dirty="0" smtClean="0"/>
              <a:t> 수정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980728"/>
            <a:ext cx="2880320" cy="5464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ASM(Algorithmic State Machine) </a:t>
            </a:r>
            <a:r>
              <a:rPr lang="ko-KR" altLang="en-US" dirty="0" smtClean="0"/>
              <a:t>차트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기계를 </a:t>
            </a:r>
            <a:r>
              <a:rPr lang="ko-KR" altLang="en-US" dirty="0" err="1" smtClean="0"/>
              <a:t>플로차트와</a:t>
            </a:r>
            <a:r>
              <a:rPr lang="ko-KR" altLang="en-US" dirty="0" smtClean="0"/>
              <a:t> 유사하게 상태를 차례대로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상태 결정 조건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조건부 출력을 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1"/>
            <a:r>
              <a:rPr lang="ko-KR" altLang="en-US" dirty="0" smtClean="0"/>
              <a:t>완성된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차트는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언어의 </a:t>
            </a:r>
            <a:r>
              <a:rPr lang="en-US" altLang="ko-KR" dirty="0" smtClean="0"/>
              <a:t>switch( )-case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대응시켜 제어 프로그램으로 변환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ASM </a:t>
            </a:r>
            <a:r>
              <a:rPr lang="ko-KR" altLang="en-US" dirty="0" smtClean="0"/>
              <a:t>차트 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상태도 구성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7-3] ATmega128</a:t>
            </a:r>
            <a:r>
              <a:rPr lang="ko-KR" altLang="en-US" dirty="0" smtClean="0"/>
              <a:t>에 대한 추상화된 상태 기계를 입력 신호</a:t>
            </a:r>
            <a:r>
              <a:rPr lang="en-US" altLang="ko-KR" dirty="0" smtClean="0"/>
              <a:t>,</a:t>
            </a:r>
            <a:r>
              <a:rPr lang="ko-KR" altLang="en-US" dirty="0" smtClean="0"/>
              <a:t> 출력 신호</a:t>
            </a:r>
            <a:r>
              <a:rPr lang="en-US" altLang="ko-KR" dirty="0" smtClean="0"/>
              <a:t>, </a:t>
            </a:r>
          </a:p>
          <a:p>
            <a:pPr lvl="3">
              <a:buNone/>
            </a:pPr>
            <a:r>
              <a:rPr lang="ko-KR" altLang="en-US" dirty="0" smtClean="0"/>
              <a:t>상태로 나타낸 것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구체화된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차트로 변환하고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차트를 프로그램으로 변환하면 제어 프로그램 완성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en-US" altLang="ko-KR" dirty="0" smtClean="0"/>
              <a:t>ASM </a:t>
            </a:r>
            <a:r>
              <a:rPr lang="ko-KR" altLang="en-US" dirty="0" smtClean="0"/>
              <a:t>차트의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기본 요소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다음 상태 결정 조건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조건부 출력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천이될 상태와 명령의 애매한 판단을 줄여 안정된 시스템 설계 지원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상태도와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차트와의 변환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marL="849947" lvl="3" indent="0">
              <a:buNone/>
            </a:pP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err="1" smtClean="0"/>
              <a:t>상태도에서</a:t>
            </a:r>
            <a:r>
              <a:rPr lang="ko-KR" altLang="en-US" dirty="0" smtClean="0"/>
              <a:t> 원</a:t>
            </a:r>
            <a:r>
              <a:rPr lang="en-US" altLang="ko-KR" dirty="0" smtClean="0"/>
              <a:t>, ASM </a:t>
            </a:r>
            <a:r>
              <a:rPr lang="ko-KR" altLang="en-US" dirty="0" smtClean="0"/>
              <a:t>차트에서 네모 상자로 표현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상태명은</a:t>
            </a:r>
            <a:r>
              <a:rPr lang="ko-KR" altLang="en-US" dirty="0" smtClean="0"/>
              <a:t> 네모 상자 위에 기록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상태에서 무조건적인 출력이 필요한 경우 네모 상자 안에 기록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출력은 내부 명령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명령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해당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295" y="1863045"/>
            <a:ext cx="7675121" cy="1349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다음 상태 결정 조건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3"/>
            <a:r>
              <a:rPr lang="ko-KR" altLang="en-US" dirty="0" err="1" smtClean="0"/>
              <a:t>상태도에서</a:t>
            </a:r>
            <a:r>
              <a:rPr lang="ko-KR" altLang="en-US" dirty="0" smtClean="0"/>
              <a:t> 화살표는 한 상태에서 다른 상태로 천이를 나타냄</a:t>
            </a:r>
            <a:endParaRPr lang="en-US" altLang="ko-KR" dirty="0" smtClean="0"/>
          </a:p>
          <a:p>
            <a:pPr lvl="4">
              <a:buNone/>
            </a:pPr>
            <a:r>
              <a:rPr lang="ko-KR" altLang="en-US" dirty="0" smtClean="0"/>
              <a:t>화살표 위의 기록은 다른 상태로 천이되기 위한 조건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en-US" altLang="ko-KR" dirty="0" smtClean="0"/>
              <a:t>ASM </a:t>
            </a:r>
            <a:r>
              <a:rPr lang="ko-KR" altLang="en-US" dirty="0" smtClean="0"/>
              <a:t>차트에서는 마름모 안에 다음 상태를 결정하는 조건을 기록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분기되는 방향의 목적지인 네모 상자는 다음 상태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조건은 내부 장치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입력 신호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읽기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조합식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782142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조건부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3"/>
            <a:r>
              <a:rPr lang="ko-KR" altLang="en-US" dirty="0" err="1" smtClean="0"/>
              <a:t>상태도에서</a:t>
            </a:r>
            <a:r>
              <a:rPr lang="ko-KR" altLang="en-US" dirty="0" smtClean="0"/>
              <a:t> 천이 화살표 위의 문구는 ‘다음 상태 결정 조건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조건부 출력’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조건부 출력은 다음 상태 결정 조건이 만족된 순간 결정되는 출력</a:t>
            </a:r>
            <a:endParaRPr lang="en-US" altLang="ko-KR" dirty="0" smtClean="0"/>
          </a:p>
          <a:p>
            <a:pPr lvl="4">
              <a:buNone/>
            </a:pPr>
            <a:r>
              <a:rPr lang="ko-KR" altLang="en-US" dirty="0" smtClean="0"/>
              <a:t>조건부 출력은 다음 상태에 도달되기 전에 현재 상태에서 출력되는 신호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en-US" altLang="ko-KR" dirty="0" smtClean="0"/>
              <a:t>ASM </a:t>
            </a:r>
            <a:r>
              <a:rPr lang="ko-KR" altLang="en-US" dirty="0" smtClean="0"/>
              <a:t>차트에서 조건부 출력은 상태에서의 무조건적인 출력과 구별하기 위해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타원형 안에 기록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조건부 출력은 다음 상태 결정 조건이 만족되면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실행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상태 출력은 그 상태가 유지되는 동안 반복하여 수행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8192549" cy="147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불완전한 </a:t>
            </a:r>
            <a:r>
              <a:rPr lang="ko-KR" altLang="en-US" dirty="0" err="1" smtClean="0"/>
              <a:t>상태도는</a:t>
            </a:r>
            <a:r>
              <a:rPr lang="ko-KR" altLang="en-US" dirty="0" smtClean="0"/>
              <a:t> 애매한 표현이 될 수 있음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완전한 </a:t>
            </a:r>
            <a:r>
              <a:rPr lang="ko-KR" altLang="en-US" dirty="0" err="1" smtClean="0"/>
              <a:t>상태도는</a:t>
            </a:r>
            <a:r>
              <a:rPr lang="ko-KR" altLang="en-US" dirty="0" smtClean="0"/>
              <a:t> 모든 조건을 나열해야 하므로 표현이 복잡해짐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96136" y="1783571"/>
            <a:ext cx="2364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 </a:t>
            </a:r>
            <a:r>
              <a:rPr lang="ko-KR" altLang="en-US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상태에서</a:t>
            </a:r>
            <a:endParaRPr lang="en-US" altLang="ko-KR" sz="1600" dirty="0" smtClean="0">
              <a:solidFill>
                <a:srgbClr val="C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</a:t>
            </a:r>
            <a:r>
              <a:rPr lang="en-US" altLang="ko-KR" sz="1600" dirty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b </a:t>
            </a:r>
            <a:r>
              <a:rPr lang="ko-KR" altLang="en-US" sz="1600" dirty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모두가 </a:t>
            </a:r>
            <a:r>
              <a:rPr lang="en-US" altLang="ko-KR" sz="1600" dirty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10 </a:t>
            </a:r>
            <a:r>
              <a:rPr lang="ko-KR" altLang="en-US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이상이면</a:t>
            </a:r>
            <a:endParaRPr lang="en-US" altLang="ko-KR" sz="1600" dirty="0" smtClean="0">
              <a:solidFill>
                <a:srgbClr val="C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ko-KR" altLang="en-US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다음 상태는 </a:t>
            </a:r>
            <a:r>
              <a:rPr lang="en-US" altLang="ko-KR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?</a:t>
            </a:r>
            <a:endParaRPr lang="ko-KR" altLang="en-US" sz="1600" dirty="0">
              <a:solidFill>
                <a:srgbClr val="C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96136" y="4953942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A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상태에서</a:t>
            </a:r>
            <a:endParaRPr lang="en-US" altLang="ko-KR" sz="1600" dirty="0" smtClean="0">
              <a:solidFill>
                <a:srgbClr val="C00000"/>
              </a:solidFill>
              <a:latin typeface="+mn-ea"/>
              <a:ea typeface="+mn-ea"/>
              <a:cs typeface="Arial Unicode MS" pitchFamily="50" charset="-127"/>
            </a:endParaRPr>
          </a:p>
          <a:p>
            <a:r>
              <a:rPr lang="en-US" altLang="ko-KR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a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, b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모두가 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10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이상이면</a:t>
            </a:r>
            <a:endParaRPr lang="en-US" altLang="ko-KR" sz="1600" dirty="0" smtClean="0">
              <a:solidFill>
                <a:srgbClr val="C00000"/>
              </a:solidFill>
              <a:latin typeface="+mn-ea"/>
              <a:ea typeface="+mn-ea"/>
              <a:cs typeface="Arial Unicode MS" pitchFamily="50" charset="-127"/>
            </a:endParaRPr>
          </a:p>
          <a:p>
            <a:r>
              <a:rPr lang="ko-KR" altLang="en-US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다음 상태는 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B</a:t>
            </a:r>
            <a:endParaRPr lang="ko-KR" altLang="en-US" sz="1600" dirty="0">
              <a:solidFill>
                <a:srgbClr val="C00000"/>
              </a:solidFill>
              <a:latin typeface="+mn-ea"/>
              <a:ea typeface="+mn-ea"/>
              <a:cs typeface="Arial Unicode MS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44713"/>
            <a:ext cx="3456384" cy="18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777" y="4293096"/>
            <a:ext cx="403227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ASM </a:t>
            </a:r>
            <a:r>
              <a:rPr lang="ko-KR" altLang="en-US" dirty="0" smtClean="0"/>
              <a:t>차트로 변환하는 과정에서 조건 순서를 정하고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애매함을 없앰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14782" y="2722446"/>
            <a:ext cx="241284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A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상태에서</a:t>
            </a:r>
            <a:endParaRPr lang="en-US" altLang="ko-KR" sz="1600" dirty="0" smtClean="0">
              <a:solidFill>
                <a:srgbClr val="C00000"/>
              </a:solidFill>
              <a:latin typeface="+mn-ea"/>
              <a:ea typeface="+mn-ea"/>
              <a:cs typeface="Arial Unicode MS" pitchFamily="50" charset="-127"/>
            </a:endParaRPr>
          </a:p>
          <a:p>
            <a:r>
              <a:rPr lang="en-US" altLang="ko-KR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a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, b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모두가 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10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이상이면</a:t>
            </a:r>
            <a:endParaRPr lang="en-US" altLang="ko-KR" sz="1600" dirty="0" smtClean="0">
              <a:solidFill>
                <a:srgbClr val="C00000"/>
              </a:solidFill>
              <a:latin typeface="+mn-ea"/>
              <a:ea typeface="+mn-ea"/>
              <a:cs typeface="Arial Unicode MS" pitchFamily="50" charset="-127"/>
            </a:endParaRPr>
          </a:p>
          <a:p>
            <a:r>
              <a:rPr lang="en-US" altLang="ko-KR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z = z + 10 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명령 후</a:t>
            </a:r>
            <a:endParaRPr lang="en-US" altLang="ko-KR" sz="1600" dirty="0" smtClean="0">
              <a:solidFill>
                <a:srgbClr val="C00000"/>
              </a:solidFill>
              <a:latin typeface="+mn-ea"/>
              <a:ea typeface="+mn-ea"/>
              <a:cs typeface="Arial Unicode MS" pitchFamily="50" charset="-127"/>
            </a:endParaRPr>
          </a:p>
          <a:p>
            <a:r>
              <a:rPr lang="ko-KR" altLang="en-US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다음 상태는 </a:t>
            </a:r>
            <a:r>
              <a:rPr lang="en-US" altLang="ko-KR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B</a:t>
            </a:r>
            <a:r>
              <a:rPr lang="ko-KR" altLang="en-US" sz="1600" dirty="0" smtClean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rPr>
              <a:t>로 천이</a:t>
            </a:r>
            <a:endParaRPr lang="ko-KR" altLang="en-US" sz="1600" dirty="0">
              <a:solidFill>
                <a:srgbClr val="C00000"/>
              </a:solidFill>
              <a:latin typeface="+mn-ea"/>
              <a:ea typeface="+mn-ea"/>
              <a:cs typeface="Arial Unicode MS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4312839" cy="321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7-3]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차트로 변환하고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단계별 동작을 설명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상태도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132856"/>
            <a:ext cx="596690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5294362" cy="5500688"/>
          </a:xfrm>
        </p:spPr>
        <p:txBody>
          <a:bodyPr/>
          <a:lstStyle/>
          <a:p>
            <a:pPr lvl="1"/>
            <a:r>
              <a:rPr lang="ko-KR" altLang="en-US" dirty="0" smtClean="0"/>
              <a:t>변환된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</a:t>
            </a:r>
            <a:r>
              <a:rPr lang="en-US" altLang="ko-KR" dirty="0" smtClean="0"/>
              <a:t>A</a:t>
            </a:r>
            <a:r>
              <a:rPr lang="ko-KR" altLang="en-US" dirty="0" smtClean="0"/>
              <a:t>인 동안 </a:t>
            </a:r>
            <a:r>
              <a:rPr lang="en-US" altLang="ko-KR" dirty="0" smtClean="0"/>
              <a:t>PA7 </a:t>
            </a:r>
            <a:r>
              <a:rPr lang="ko-KR" altLang="en-US" dirty="0" smtClean="0"/>
              <a:t>핀에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를 출력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PB0 </a:t>
            </a:r>
            <a:r>
              <a:rPr lang="ko-KR" altLang="en-US" dirty="0" smtClean="0"/>
              <a:t>핀의 디지털 전압레벨을 검사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HIGH</a:t>
            </a:r>
            <a:r>
              <a:rPr lang="ko-KR" altLang="en-US" dirty="0" smtClean="0"/>
              <a:t>로 감지되면 상태 </a:t>
            </a:r>
            <a:r>
              <a:rPr lang="en-US" altLang="ko-KR" dirty="0" smtClean="0"/>
              <a:t>A</a:t>
            </a:r>
            <a:r>
              <a:rPr lang="ko-KR" altLang="en-US" dirty="0" smtClean="0"/>
              <a:t>에 계속 머뭄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LOW</a:t>
            </a:r>
            <a:r>
              <a:rPr lang="ko-KR" altLang="en-US" dirty="0" smtClean="0"/>
              <a:t>로 감지되면 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x++ </a:t>
            </a:r>
            <a:r>
              <a:rPr lang="ko-KR" altLang="en-US" dirty="0" smtClean="0"/>
              <a:t>명령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PORTA |= 1&lt;&lt;PA6 </a:t>
            </a:r>
            <a:r>
              <a:rPr lang="ko-KR" altLang="en-US" dirty="0" smtClean="0"/>
              <a:t>명령을 실행 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상태 </a:t>
            </a:r>
            <a:r>
              <a:rPr lang="en-US" altLang="ko-KR" dirty="0" smtClean="0"/>
              <a:t>B</a:t>
            </a:r>
            <a:r>
              <a:rPr lang="ko-KR" altLang="en-US" dirty="0" smtClean="0"/>
              <a:t>로 이동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</a:t>
            </a:r>
            <a:r>
              <a:rPr lang="en-US" altLang="ko-KR" dirty="0" smtClean="0"/>
              <a:t>B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PA5 </a:t>
            </a:r>
            <a:r>
              <a:rPr lang="ko-KR" altLang="en-US" dirty="0" smtClean="0"/>
              <a:t>핀에 </a:t>
            </a:r>
            <a:r>
              <a:rPr lang="en-US" altLang="ko-KR" dirty="0" smtClean="0"/>
              <a:t>HIGH</a:t>
            </a:r>
            <a:r>
              <a:rPr lang="ko-KR" altLang="en-US" dirty="0" smtClean="0"/>
              <a:t>를 출력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두 조건 중 하나도 만족하지 못하면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B</a:t>
            </a:r>
            <a:r>
              <a:rPr lang="ko-KR" altLang="en-US" dirty="0" smtClean="0"/>
              <a:t>에 계속 머뭄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 </a:t>
            </a:r>
            <a:r>
              <a:rPr lang="ko-KR" altLang="en-US" dirty="0" smtClean="0"/>
              <a:t>상태에서 두 조건을 검사하는 순서에 따라 상태천이 결과가 다를 수 있음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애매한 것을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차트로 변환하면서 발견되고 프로그래머의 직관적 판단으로 해결</a:t>
            </a:r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1412776"/>
            <a:ext cx="3384376" cy="449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7-4] </a:t>
            </a:r>
            <a:r>
              <a:rPr lang="ko-KR" altLang="en-US" dirty="0" smtClean="0"/>
              <a:t>신호등 제어 상태도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7-12]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차트로 변환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15210"/>
            <a:ext cx="7560840" cy="466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플로차트를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프로그램 개발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4"/>
            <a:ext cx="4430266" cy="5525219"/>
          </a:xfrm>
        </p:spPr>
        <p:txBody>
          <a:bodyPr/>
          <a:lstStyle/>
          <a:p>
            <a:pPr lvl="2">
              <a:lnSpc>
                <a:spcPts val="2600"/>
              </a:lnSpc>
            </a:pPr>
            <a:r>
              <a:rPr lang="ko-KR" altLang="en-US" dirty="0" smtClean="0"/>
              <a:t>즉흥적인 프로그램보다 유용</a:t>
            </a:r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입력 조건이 많을 때는 번거로운 상황이 종종 발생</a:t>
            </a:r>
          </a:p>
          <a:p>
            <a:pPr lvl="2">
              <a:lnSpc>
                <a:spcPts val="2600"/>
              </a:lnSpc>
            </a:pPr>
            <a:r>
              <a:rPr lang="ko-KR" altLang="en-US" dirty="0" err="1" smtClean="0"/>
              <a:t>플로차트의</a:t>
            </a:r>
            <a:r>
              <a:rPr lang="ko-KR" altLang="en-US" dirty="0" smtClean="0"/>
              <a:t> 흐름이 처음 계획된 것과 차이가 나는 경우가 많음</a:t>
            </a:r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최소한의 수정으로 문제를 해결하려면 프로그램이 완성되더라도 신뢰성이 낮아지거나 </a:t>
            </a:r>
            <a:r>
              <a:rPr lang="ko-KR" altLang="en-US" dirty="0" err="1" smtClean="0"/>
              <a:t>가독성이</a:t>
            </a:r>
            <a:r>
              <a:rPr lang="ko-KR" altLang="en-US" dirty="0" smtClean="0"/>
              <a:t> 떨어질 수 있음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908720"/>
            <a:ext cx="3816424" cy="562858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ASM </a:t>
            </a:r>
            <a:r>
              <a:rPr lang="ko-KR" altLang="en-US" dirty="0" smtClean="0"/>
              <a:t>차트를 이용한 제어 프로그램 변환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while(1) </a:t>
            </a:r>
            <a:r>
              <a:rPr lang="ko-KR" altLang="en-US" dirty="0" smtClean="0"/>
              <a:t>문 안에서 </a:t>
            </a:r>
            <a:r>
              <a:rPr lang="en-US" altLang="ko-KR" dirty="0" smtClean="0"/>
              <a:t>switch-case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요소를 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상태 변수를 </a:t>
            </a:r>
            <a:r>
              <a:rPr lang="en-US" altLang="ko-KR" dirty="0" smtClean="0"/>
              <a:t>switch( ) </a:t>
            </a:r>
            <a:r>
              <a:rPr lang="ko-KR" altLang="en-US" dirty="0" smtClean="0"/>
              <a:t>문의 괄호 안에 넣음</a:t>
            </a:r>
            <a:endParaRPr lang="en-US" altLang="ko-KR" dirty="0" smtClean="0"/>
          </a:p>
          <a:p>
            <a:pPr lvl="4">
              <a:buNone/>
            </a:pPr>
            <a:r>
              <a:rPr lang="ko-KR" altLang="en-US" dirty="0" smtClean="0"/>
              <a:t>상태 변수가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switch(state){ … } </a:t>
            </a:r>
            <a:r>
              <a:rPr lang="ko-KR" altLang="en-US" dirty="0" smtClean="0"/>
              <a:t>문장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ko-KR" altLang="en-US" dirty="0" smtClean="0"/>
              <a:t>상태 변수는 </a:t>
            </a:r>
            <a:r>
              <a:rPr lang="ko-KR" altLang="en-US" dirty="0" err="1" smtClean="0"/>
              <a:t>상태값의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열거형으로</a:t>
            </a:r>
            <a:r>
              <a:rPr lang="ko-KR" altLang="en-US" dirty="0" smtClean="0"/>
              <a:t> 정의하여 선언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‘</a:t>
            </a:r>
            <a:r>
              <a:rPr lang="en-US" altLang="ko-KR" dirty="0" smtClean="0"/>
              <a:t>case </a:t>
            </a:r>
            <a:r>
              <a:rPr lang="ko-KR" altLang="en-US" dirty="0" err="1" smtClean="0"/>
              <a:t>상태값</a:t>
            </a:r>
            <a:r>
              <a:rPr lang="en-US" altLang="ko-KR" dirty="0" smtClean="0"/>
              <a:t>:’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상태에서 실행되는 출력은 ‘</a:t>
            </a:r>
            <a:r>
              <a:rPr lang="en-US" altLang="ko-KR" dirty="0" smtClean="0"/>
              <a:t>case </a:t>
            </a:r>
            <a:r>
              <a:rPr lang="ko-KR" altLang="en-US" dirty="0" err="1" smtClean="0"/>
              <a:t>상태값</a:t>
            </a:r>
            <a:r>
              <a:rPr lang="en-US" altLang="ko-KR" dirty="0" smtClean="0"/>
              <a:t>:’</a:t>
            </a:r>
            <a:r>
              <a:rPr lang="ko-KR" altLang="en-US" dirty="0" smtClean="0"/>
              <a:t>과 ‘</a:t>
            </a:r>
            <a:r>
              <a:rPr lang="en-US" altLang="ko-KR" dirty="0" smtClean="0"/>
              <a:t>break’ </a:t>
            </a:r>
            <a:r>
              <a:rPr lang="ko-KR" altLang="en-US" dirty="0" smtClean="0"/>
              <a:t>사이에서 수행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r>
              <a:rPr lang="ko-KR" altLang="en-US" dirty="0" smtClean="0"/>
              <a:t>다음 상태 결정 조건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if( ) </a:t>
            </a:r>
            <a:r>
              <a:rPr lang="ko-KR" altLang="en-US" dirty="0" smtClean="0"/>
              <a:t>문으로 다음 상태 결정 상자에 해당되는 분기 결정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분기 화살표 방향에 등장하는 </a:t>
            </a:r>
            <a:r>
              <a:rPr lang="ko-KR" altLang="en-US" dirty="0" err="1" smtClean="0"/>
              <a:t>상태값으로</a:t>
            </a:r>
            <a:r>
              <a:rPr lang="ko-KR" altLang="en-US" dirty="0" smtClean="0"/>
              <a:t> 상태 변수를 갱신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조건부 출력</a:t>
            </a:r>
          </a:p>
          <a:p>
            <a:pPr lvl="3"/>
            <a:r>
              <a:rPr lang="ko-KR" altLang="en-US" dirty="0" smtClean="0"/>
              <a:t>조건을 만족시킨 </a:t>
            </a:r>
            <a:r>
              <a:rPr lang="en-US" altLang="ko-KR" dirty="0" smtClean="0"/>
              <a:t>if( ) </a:t>
            </a:r>
            <a:r>
              <a:rPr lang="ko-KR" altLang="en-US" dirty="0" smtClean="0"/>
              <a:t>문 안에서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조건부 출력 명령을 먼저 수행하고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상태 변수를 화살표가 가리키는 다음 </a:t>
            </a:r>
            <a:r>
              <a:rPr lang="ko-KR" altLang="en-US" dirty="0" err="1" smtClean="0"/>
              <a:t>상태값으로</a:t>
            </a:r>
            <a:r>
              <a:rPr lang="ko-KR" altLang="en-US" dirty="0" smtClean="0"/>
              <a:t> 갱신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ASM </a:t>
            </a:r>
            <a:r>
              <a:rPr lang="ko-KR" altLang="en-US" dirty="0" smtClean="0"/>
              <a:t>차트의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요소에 대한 </a:t>
            </a:r>
            <a:r>
              <a:rPr lang="en-US" altLang="ko-KR" dirty="0" smtClean="0"/>
              <a:t>switch-case </a:t>
            </a:r>
            <a:r>
              <a:rPr lang="ko-KR" altLang="en-US" dirty="0" smtClean="0"/>
              <a:t>문의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대응</a:t>
            </a:r>
          </a:p>
          <a:p>
            <a:pPr lvl="3">
              <a:buNone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136904" cy="4971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24656"/>
            <a:ext cx="5654402" cy="5500688"/>
          </a:xfrm>
        </p:spPr>
        <p:txBody>
          <a:bodyPr/>
          <a:lstStyle/>
          <a:p>
            <a:pPr lvl="2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7-5]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7-17] ASM </a:t>
            </a:r>
            <a:r>
              <a:rPr lang="ko-KR" altLang="en-US" dirty="0" smtClean="0"/>
              <a:t>차트를 </a:t>
            </a:r>
            <a:r>
              <a:rPr lang="en-US" altLang="ko-KR" dirty="0" smtClean="0"/>
              <a:t>while(1) </a:t>
            </a:r>
            <a:r>
              <a:rPr lang="ko-KR" altLang="en-US" dirty="0" smtClean="0"/>
              <a:t>문의 </a:t>
            </a:r>
            <a:r>
              <a:rPr lang="en-US" altLang="ko-KR" dirty="0" smtClean="0"/>
              <a:t>switch-case </a:t>
            </a:r>
            <a:r>
              <a:rPr lang="ko-KR" altLang="en-US" dirty="0" smtClean="0"/>
              <a:t>문으로 변환</a:t>
            </a:r>
          </a:p>
          <a:p>
            <a:pPr lvl="1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434470" y="1166352"/>
            <a:ext cx="6912767" cy="5472096"/>
            <a:chOff x="395536" y="26640"/>
            <a:chExt cx="8208912" cy="669366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412777"/>
              <a:ext cx="3330115" cy="4248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3567" y="26640"/>
              <a:ext cx="2610881" cy="6693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직선 화살표 연결선 18"/>
            <p:cNvCxnSpPr/>
            <p:nvPr/>
          </p:nvCxnSpPr>
          <p:spPr>
            <a:xfrm flipV="1">
              <a:off x="1187624" y="836712"/>
              <a:ext cx="5184576" cy="576065"/>
            </a:xfrm>
            <a:prstGeom prst="straightConnector1">
              <a:avLst/>
            </a:prstGeom>
            <a:ln>
              <a:solidFill>
                <a:srgbClr val="00B0F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2699792" y="989113"/>
              <a:ext cx="3960440" cy="783704"/>
            </a:xfrm>
            <a:prstGeom prst="straightConnector1">
              <a:avLst/>
            </a:prstGeom>
            <a:ln>
              <a:solidFill>
                <a:srgbClr val="00B0F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V="1">
              <a:off x="2710678" y="1268760"/>
              <a:ext cx="3949554" cy="1048310"/>
            </a:xfrm>
            <a:prstGeom prst="straightConnector1">
              <a:avLst/>
            </a:prstGeom>
            <a:ln>
              <a:solidFill>
                <a:srgbClr val="00B0F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6876256" y="1380965"/>
              <a:ext cx="1440160" cy="411950"/>
            </a:xfrm>
            <a:prstGeom prst="rect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2863078" y="1586940"/>
              <a:ext cx="4013178" cy="1282006"/>
            </a:xfrm>
            <a:prstGeom prst="straightConnector1">
              <a:avLst/>
            </a:prstGeom>
            <a:ln>
              <a:solidFill>
                <a:srgbClr val="00B0F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자유형 23"/>
            <p:cNvSpPr/>
            <p:nvPr/>
          </p:nvSpPr>
          <p:spPr>
            <a:xfrm>
              <a:off x="1948543" y="1937657"/>
              <a:ext cx="5007428" cy="1281916"/>
            </a:xfrm>
            <a:custGeom>
              <a:avLst/>
              <a:gdLst>
                <a:gd name="connsiteX0" fmla="*/ 0 w 5007428"/>
                <a:gd name="connsiteY0" fmla="*/ 1240972 h 1281916"/>
                <a:gd name="connsiteX1" fmla="*/ 1426028 w 5007428"/>
                <a:gd name="connsiteY1" fmla="*/ 1164772 h 1281916"/>
                <a:gd name="connsiteX2" fmla="*/ 3799114 w 5007428"/>
                <a:gd name="connsiteY2" fmla="*/ 250372 h 1281916"/>
                <a:gd name="connsiteX3" fmla="*/ 5007428 w 5007428"/>
                <a:gd name="connsiteY3" fmla="*/ 0 h 128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7428" h="1281916">
                  <a:moveTo>
                    <a:pt x="0" y="1240972"/>
                  </a:moveTo>
                  <a:cubicBezTo>
                    <a:pt x="396421" y="1285422"/>
                    <a:pt x="792842" y="1329872"/>
                    <a:pt x="1426028" y="1164772"/>
                  </a:cubicBezTo>
                  <a:cubicBezTo>
                    <a:pt x="2059214" y="999672"/>
                    <a:pt x="3202214" y="444501"/>
                    <a:pt x="3799114" y="250372"/>
                  </a:cubicBezTo>
                  <a:cubicBezTo>
                    <a:pt x="4396014" y="56243"/>
                    <a:pt x="4701721" y="28121"/>
                    <a:pt x="5007428" y="0"/>
                  </a:cubicBezTo>
                </a:path>
              </a:pathLst>
            </a:custGeom>
            <a:ln>
              <a:solidFill>
                <a:srgbClr val="00B0F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1121229" y="2862943"/>
              <a:ext cx="5203371" cy="483695"/>
            </a:xfrm>
            <a:custGeom>
              <a:avLst/>
              <a:gdLst>
                <a:gd name="connsiteX0" fmla="*/ 0 w 5203371"/>
                <a:gd name="connsiteY0" fmla="*/ 348343 h 483695"/>
                <a:gd name="connsiteX1" fmla="*/ 544285 w 5203371"/>
                <a:gd name="connsiteY1" fmla="*/ 370114 h 483695"/>
                <a:gd name="connsiteX2" fmla="*/ 1524000 w 5203371"/>
                <a:gd name="connsiteY2" fmla="*/ 468086 h 483695"/>
                <a:gd name="connsiteX3" fmla="*/ 5203371 w 5203371"/>
                <a:gd name="connsiteY3" fmla="*/ 0 h 48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3371" h="483695">
                  <a:moveTo>
                    <a:pt x="0" y="348343"/>
                  </a:moveTo>
                  <a:cubicBezTo>
                    <a:pt x="145142" y="349250"/>
                    <a:pt x="290285" y="350157"/>
                    <a:pt x="544285" y="370114"/>
                  </a:cubicBezTo>
                  <a:cubicBezTo>
                    <a:pt x="798285" y="390071"/>
                    <a:pt x="747486" y="529772"/>
                    <a:pt x="1524000" y="468086"/>
                  </a:cubicBezTo>
                  <a:cubicBezTo>
                    <a:pt x="2300514" y="406400"/>
                    <a:pt x="3751942" y="203200"/>
                    <a:pt x="5203371" y="0"/>
                  </a:cubicBezTo>
                </a:path>
              </a:pathLst>
            </a:custGeom>
            <a:ln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V="1">
              <a:off x="2699792" y="3104790"/>
              <a:ext cx="3888432" cy="324210"/>
            </a:xfrm>
            <a:prstGeom prst="straightConnector1">
              <a:avLst/>
            </a:prstGeom>
            <a:ln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2710678" y="3266895"/>
              <a:ext cx="3949554" cy="774347"/>
            </a:xfrm>
            <a:prstGeom prst="straightConnector1">
              <a:avLst/>
            </a:prstGeom>
            <a:ln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자유형 27"/>
            <p:cNvSpPr/>
            <p:nvPr/>
          </p:nvSpPr>
          <p:spPr>
            <a:xfrm>
              <a:off x="439613" y="3526971"/>
              <a:ext cx="6461930" cy="381000"/>
            </a:xfrm>
            <a:custGeom>
              <a:avLst/>
              <a:gdLst>
                <a:gd name="connsiteX0" fmla="*/ 169987 w 6461930"/>
                <a:gd name="connsiteY0" fmla="*/ 381000 h 381000"/>
                <a:gd name="connsiteX1" fmla="*/ 801358 w 6461930"/>
                <a:gd name="connsiteY1" fmla="*/ 239486 h 381000"/>
                <a:gd name="connsiteX2" fmla="*/ 6461930 w 6461930"/>
                <a:gd name="connsiteY2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1930" h="381000">
                  <a:moveTo>
                    <a:pt x="169987" y="381000"/>
                  </a:moveTo>
                  <a:cubicBezTo>
                    <a:pt x="-38656" y="341993"/>
                    <a:pt x="-247299" y="302986"/>
                    <a:pt x="801358" y="239486"/>
                  </a:cubicBezTo>
                  <a:cubicBezTo>
                    <a:pt x="1850015" y="175986"/>
                    <a:pt x="4155972" y="87993"/>
                    <a:pt x="6461930" y="0"/>
                  </a:cubicBezTo>
                </a:path>
              </a:pathLst>
            </a:custGeom>
            <a:ln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V="1">
              <a:off x="2411760" y="3717471"/>
              <a:ext cx="4176464" cy="1007674"/>
            </a:xfrm>
            <a:prstGeom prst="straightConnector1">
              <a:avLst/>
            </a:prstGeom>
            <a:ln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자유형 29"/>
            <p:cNvSpPr/>
            <p:nvPr/>
          </p:nvSpPr>
          <p:spPr>
            <a:xfrm>
              <a:off x="1959429" y="3931506"/>
              <a:ext cx="4985657" cy="1165440"/>
            </a:xfrm>
            <a:custGeom>
              <a:avLst/>
              <a:gdLst>
                <a:gd name="connsiteX0" fmla="*/ 0 w 4985657"/>
                <a:gd name="connsiteY0" fmla="*/ 1097694 h 1165440"/>
                <a:gd name="connsiteX1" fmla="*/ 1959428 w 4985657"/>
                <a:gd name="connsiteY1" fmla="*/ 1065037 h 1165440"/>
                <a:gd name="connsiteX2" fmla="*/ 3897085 w 4985657"/>
                <a:gd name="connsiteY2" fmla="*/ 139751 h 1165440"/>
                <a:gd name="connsiteX3" fmla="*/ 4985657 w 4985657"/>
                <a:gd name="connsiteY3" fmla="*/ 20008 h 116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5657" h="1165440">
                  <a:moveTo>
                    <a:pt x="0" y="1097694"/>
                  </a:moveTo>
                  <a:cubicBezTo>
                    <a:pt x="654957" y="1161194"/>
                    <a:pt x="1309914" y="1224694"/>
                    <a:pt x="1959428" y="1065037"/>
                  </a:cubicBezTo>
                  <a:cubicBezTo>
                    <a:pt x="2608942" y="905380"/>
                    <a:pt x="3392713" y="313923"/>
                    <a:pt x="3897085" y="139751"/>
                  </a:cubicBezTo>
                  <a:cubicBezTo>
                    <a:pt x="4401457" y="-34421"/>
                    <a:pt x="4693557" y="-7207"/>
                    <a:pt x="4985657" y="20008"/>
                  </a:cubicBezTo>
                </a:path>
              </a:pathLst>
            </a:custGeom>
            <a:ln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7-6] </a:t>
            </a:r>
            <a:r>
              <a:rPr lang="ko-KR" altLang="en-US" dirty="0" smtClean="0"/>
              <a:t>교통 신호등 제어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차트를 </a:t>
            </a:r>
            <a:r>
              <a:rPr lang="en-US" altLang="ko-KR" dirty="0" smtClean="0"/>
              <a:t>while(1) </a:t>
            </a:r>
            <a:r>
              <a:rPr lang="ko-KR" altLang="en-US" dirty="0" smtClean="0"/>
              <a:t>문의 </a:t>
            </a:r>
            <a:r>
              <a:rPr lang="en-US" altLang="ko-KR" dirty="0" smtClean="0"/>
              <a:t>switch-case </a:t>
            </a:r>
            <a:r>
              <a:rPr lang="ko-KR" altLang="en-US" dirty="0" smtClean="0"/>
              <a:t>문으로 변환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r>
              <a:rPr lang="ko-KR" altLang="en-US" dirty="0" smtClean="0"/>
              <a:t>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응답을 위한 인터럽트 서비스 루틴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140" y="5188014"/>
            <a:ext cx="6084168" cy="124738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474510"/>
            <a:ext cx="5133904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78944"/>
            <a:ext cx="3360373" cy="458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6124" y="1215443"/>
            <a:ext cx="3390804" cy="5025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539552" y="1206936"/>
            <a:ext cx="3744416" cy="50405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44008" y="1206936"/>
            <a:ext cx="3744416" cy="50405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상태천이와 상태천이 지연 시간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상태천이 검사 주기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while(1) → switch-case </a:t>
            </a:r>
            <a:r>
              <a:rPr lang="ko-KR" altLang="en-US" dirty="0" smtClean="0"/>
              <a:t>분기 → </a:t>
            </a:r>
            <a:r>
              <a:rPr lang="en-US" altLang="ko-KR" dirty="0" smtClean="0"/>
              <a:t>if( ) </a:t>
            </a:r>
            <a:r>
              <a:rPr lang="ko-KR" altLang="en-US" dirty="0" smtClean="0"/>
              <a:t>조건 검사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</a:t>
            </a:r>
            <a:r>
              <a:rPr lang="ko-KR" altLang="en-US" dirty="0" smtClean="0"/>
              <a:t>포트의 </a:t>
            </a:r>
            <a:r>
              <a:rPr lang="en-US" altLang="ko-KR" dirty="0" smtClean="0"/>
              <a:t>PB0 </a:t>
            </a:r>
            <a:r>
              <a:rPr lang="ko-KR" altLang="en-US" dirty="0" smtClean="0"/>
              <a:t>핀의 펄스 변화를 감지하여 상태천이를 결정해야 한다면</a:t>
            </a:r>
            <a:r>
              <a:rPr lang="en-US" altLang="ko-KR" dirty="0" smtClean="0"/>
              <a:t>?</a:t>
            </a:r>
          </a:p>
          <a:p>
            <a:pPr lvl="3"/>
            <a:r>
              <a:rPr lang="en-US" altLang="ko-KR" dirty="0" smtClean="0"/>
              <a:t>PB0 </a:t>
            </a:r>
            <a:r>
              <a:rPr lang="ko-KR" altLang="en-US" dirty="0" smtClean="0"/>
              <a:t>포트의 펄스 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상태천이 검사 주기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상태천이 조건검사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switch~case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전용 </a:t>
            </a:r>
            <a:r>
              <a:rPr lang="en-US" altLang="ko-KR" dirty="0" smtClean="0"/>
              <a:t>while</a:t>
            </a:r>
            <a:r>
              <a:rPr lang="ko-KR" altLang="en-US" dirty="0" smtClean="0"/>
              <a:t>문의 반복 사례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Switch~case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작업도 수행할 수 있는 융통성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전용 </a:t>
            </a:r>
            <a:r>
              <a:rPr lang="en-US" altLang="ko-KR" dirty="0" smtClean="0"/>
              <a:t>while</a:t>
            </a:r>
            <a:r>
              <a:rPr lang="ko-KR" altLang="en-US" dirty="0" smtClean="0"/>
              <a:t>문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빠른 응답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작업은 수행할 수 없음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260067"/>
            <a:ext cx="7128792" cy="390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상태에 명령이 있을 때와 없을 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183833" lvl="2" indent="0">
              <a:buNone/>
            </a:pPr>
            <a:endParaRPr lang="en-US" altLang="ko-KR" dirty="0" smtClean="0"/>
          </a:p>
          <a:p>
            <a:pPr marL="183833" lvl="2" indent="0">
              <a:buNone/>
            </a:pPr>
            <a:endParaRPr lang="en-US" altLang="ko-KR" dirty="0" smtClean="0"/>
          </a:p>
          <a:p>
            <a:pPr marL="183833" lvl="2" indent="0">
              <a:buNone/>
            </a:pPr>
            <a:r>
              <a:rPr lang="en-US" altLang="ko-KR" dirty="0" smtClean="0"/>
              <a:t>     </a:t>
            </a:r>
          </a:p>
          <a:p>
            <a:pPr marL="183833" lvl="2" indent="0">
              <a:buNone/>
            </a:pPr>
            <a:endParaRPr lang="ko-KR" altLang="en-US" sz="1600" dirty="0" smtClean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12776"/>
            <a:ext cx="5294362" cy="2800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1043608" y="4149080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(a) 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상태에 명령이 있는 경우          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(b)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상태에 명령이 없는 경우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5536" y="479715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833" lvl="2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(a)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55576" y="5301208"/>
            <a:ext cx="2728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833" lvl="2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en-US" altLang="ko-KR" sz="1600" dirty="0" smtClean="0"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+mn-ea"/>
                <a:ea typeface="+mn-ea"/>
              </a:rPr>
              <a:t>반복적으로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+mn-ea"/>
                <a:ea typeface="+mn-ea"/>
              </a:rPr>
              <a:t>‘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+mn-ea"/>
                <a:ea typeface="+mn-ea"/>
              </a:rPr>
              <a:t>1’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+mn-ea"/>
                <a:ea typeface="+mn-ea"/>
              </a:rPr>
              <a:t>실행</a:t>
            </a:r>
            <a:endParaRPr kumimoji="0" lang="en-US" altLang="ko-KR" sz="1600" dirty="0" smtClean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5576" y="6288682"/>
            <a:ext cx="24320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833" lvl="2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en-US" altLang="ko-KR" sz="1600" dirty="0" smtClean="0">
                <a:solidFill>
                  <a:prstClr val="black"/>
                </a:solidFill>
                <a:latin typeface="+mn-ea"/>
                <a:ea typeface="+mn-ea"/>
              </a:rPr>
              <a:t>- ‘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+mn-ea"/>
                <a:ea typeface="+mn-ea"/>
              </a:rPr>
              <a:t>명령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+mn-ea"/>
                <a:ea typeface="+mn-ea"/>
              </a:rPr>
              <a:t>1’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+mn-ea"/>
                <a:ea typeface="+mn-ea"/>
              </a:rPr>
              <a:t>을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+mn-ea"/>
                <a:ea typeface="+mn-ea"/>
              </a:rPr>
              <a:t>1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+mn-ea"/>
                <a:ea typeface="+mn-ea"/>
              </a:rPr>
              <a:t>회만 실행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797152"/>
            <a:ext cx="6336704" cy="43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779482"/>
            <a:ext cx="6276008" cy="43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395536" y="5784626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3833" lvl="2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(b)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 변환과 제어 프로그램 완성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상태에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명령</a:t>
            </a:r>
            <a:r>
              <a:rPr lang="en-US" altLang="ko-KR" dirty="0" smtClean="0"/>
              <a:t>1’</a:t>
            </a:r>
            <a:r>
              <a:rPr lang="ko-KR" altLang="en-US" dirty="0" smtClean="0"/>
              <a:t>유무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차트를 코드로 변환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55576" y="4962654"/>
            <a:ext cx="3024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  <a:ea typeface="+mn-ea"/>
              </a:rPr>
              <a:t>(a) </a:t>
            </a:r>
            <a:r>
              <a:rPr lang="ko-KR" altLang="en-US" sz="1600" dirty="0">
                <a:latin typeface="+mn-ea"/>
                <a:ea typeface="+mn-ea"/>
              </a:rPr>
              <a:t>상태에 명령이 있는 </a:t>
            </a:r>
            <a:r>
              <a:rPr lang="ko-KR" altLang="en-US" sz="1600" dirty="0" smtClean="0">
                <a:latin typeface="+mn-ea"/>
                <a:ea typeface="+mn-ea"/>
              </a:rPr>
              <a:t>경우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4587" y="6186790"/>
            <a:ext cx="2791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+mn-ea"/>
                <a:ea typeface="+mn-ea"/>
              </a:rPr>
              <a:t>(b)</a:t>
            </a:r>
            <a:r>
              <a:rPr lang="ko-KR" altLang="en-US" sz="1600" dirty="0">
                <a:latin typeface="+mn-ea"/>
                <a:ea typeface="+mn-ea"/>
              </a:rPr>
              <a:t> 상태에 명령이 없는 경우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2831082" cy="3269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521493"/>
            <a:ext cx="2952328" cy="4656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427984" y="1484784"/>
            <a:ext cx="3528392" cy="468052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1560" y="1484784"/>
            <a:ext cx="3528392" cy="345638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플로차트를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이용한 프로그램 개발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상태도를</a:t>
            </a:r>
            <a:r>
              <a:rPr lang="ko-KR" altLang="en-US" dirty="0" smtClean="0"/>
              <a:t> 이용한 디지털 시스템 설계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디지털 시스템 하드웨어 구조의 설계 개념을 프로그램 설계에 적용</a:t>
            </a:r>
            <a:endParaRPr lang="en-US" altLang="ko-KR" dirty="0" smtClean="0"/>
          </a:p>
          <a:p>
            <a:pPr marL="183833" lvl="2" indent="0">
              <a:buNone/>
            </a:pPr>
            <a:r>
              <a:rPr lang="ko-KR" altLang="en-US" dirty="0" smtClean="0"/>
              <a:t>❶ 제어할 동작을 상태도로 표현한다</a:t>
            </a:r>
            <a:r>
              <a:rPr lang="en-US" altLang="ko-KR" dirty="0" smtClean="0"/>
              <a:t>.</a:t>
            </a:r>
          </a:p>
          <a:p>
            <a:pPr marL="183833" lvl="2" indent="0">
              <a:buNone/>
            </a:pPr>
            <a:r>
              <a:rPr lang="ko-KR" altLang="en-US" dirty="0" smtClean="0"/>
              <a:t>❷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차트로 변환한다</a:t>
            </a:r>
            <a:r>
              <a:rPr lang="en-US" altLang="ko-KR" dirty="0" smtClean="0"/>
              <a:t>.</a:t>
            </a:r>
          </a:p>
          <a:p>
            <a:pPr marL="183833" lvl="2" indent="0">
              <a:buNone/>
            </a:pPr>
            <a:r>
              <a:rPr lang="ko-KR" altLang="en-US" dirty="0" smtClean="0"/>
              <a:t>❸ 완성된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차트를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언어의 </a:t>
            </a:r>
            <a:r>
              <a:rPr lang="en-US" altLang="ko-KR" dirty="0" smtClean="0"/>
              <a:t>while(1) 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switch( )-case </a:t>
            </a:r>
            <a:r>
              <a:rPr lang="ko-KR" altLang="en-US" dirty="0" smtClean="0"/>
              <a:t>문으로 변환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2</a:t>
            </a:r>
            <a:r>
              <a:rPr lang="ko-KR" altLang="en-US" dirty="0" smtClean="0"/>
              <a:t>층 엘리베이터 동작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층 상태일 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</a:t>
            </a:r>
            <a:r>
              <a:rPr lang="ko-KR" altLang="en-US" dirty="0" smtClean="0"/>
              <a:t>층에서 </a:t>
            </a:r>
            <a:r>
              <a:rPr lang="en-US" altLang="ko-KR" dirty="0" smtClean="0"/>
              <a:t>SW2</a:t>
            </a:r>
            <a:r>
              <a:rPr lang="ko-KR" altLang="en-US" dirty="0" smtClean="0"/>
              <a:t>가 눌리면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모터를 상승 방향으로 회전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상승 상태로 상태천이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상승 상태일 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</a:t>
            </a:r>
            <a:r>
              <a:rPr lang="ko-KR" altLang="en-US" dirty="0" smtClean="0"/>
              <a:t>층 센서 </a:t>
            </a:r>
            <a:r>
              <a:rPr lang="en-US" altLang="ko-KR" dirty="0" smtClean="0"/>
              <a:t>S2</a:t>
            </a:r>
            <a:r>
              <a:rPr lang="ko-KR" altLang="en-US" dirty="0" smtClean="0"/>
              <a:t>가 감지되면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LED L1 OFF, L2 ON</a:t>
            </a:r>
          </a:p>
          <a:p>
            <a:pPr lvl="3"/>
            <a:r>
              <a:rPr lang="ko-KR" altLang="en-US" dirty="0" smtClean="0"/>
              <a:t>모터 회전을 정지시킴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</a:t>
            </a:r>
            <a:r>
              <a:rPr lang="ko-KR" altLang="en-US" dirty="0" smtClean="0"/>
              <a:t>층 상태로 천이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700809"/>
            <a:ext cx="4768687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층 상태일 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</a:t>
            </a:r>
            <a:r>
              <a:rPr lang="ko-KR" altLang="en-US" dirty="0" smtClean="0"/>
              <a:t>층에서 </a:t>
            </a:r>
            <a:r>
              <a:rPr lang="en-US" altLang="ko-KR" dirty="0" smtClean="0"/>
              <a:t>SW1</a:t>
            </a:r>
            <a:r>
              <a:rPr lang="ko-KR" altLang="en-US" dirty="0" smtClean="0"/>
              <a:t>이 눌리면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모터를 하강 방향으로 회전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하강 상태로 상태천이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하강 상태일 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</a:t>
            </a:r>
            <a:r>
              <a:rPr lang="ko-KR" altLang="en-US" dirty="0" smtClean="0"/>
              <a:t>층 센서 </a:t>
            </a:r>
            <a:r>
              <a:rPr lang="en-US" altLang="ko-KR" dirty="0" smtClean="0"/>
              <a:t>S1</a:t>
            </a:r>
            <a:r>
              <a:rPr lang="ko-KR" altLang="en-US" dirty="0" smtClean="0"/>
              <a:t>이 감지되면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LED L1 ON, L2 OFF</a:t>
            </a:r>
          </a:p>
          <a:p>
            <a:pPr lvl="3"/>
            <a:r>
              <a:rPr lang="ko-KR" altLang="en-US" dirty="0" smtClean="0"/>
              <a:t>모터 회전을 정지시킴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</a:t>
            </a:r>
            <a:r>
              <a:rPr lang="ko-KR" altLang="en-US" dirty="0" smtClean="0"/>
              <a:t>층 상태로 천이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7297" y="1196752"/>
            <a:ext cx="5053175" cy="496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(1) </a:t>
            </a:r>
            <a:r>
              <a:rPr lang="ko-KR" altLang="en-US" dirty="0" smtClean="0"/>
              <a:t>개략적인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만듦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상태 기계에서 사용되는 신호와 상태 변수를 정의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(3) </a:t>
            </a:r>
            <a:r>
              <a:rPr lang="ko-KR" altLang="en-US" dirty="0" smtClean="0"/>
              <a:t>상태도 구체화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(4) 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인터페이스를 위한 변수를 정의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(5) </a:t>
            </a:r>
            <a:r>
              <a:rPr lang="ko-KR" altLang="en-US" dirty="0" smtClean="0"/>
              <a:t>인터럽트 서비스 루틴에서 할 일을 정의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(6)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ASM </a:t>
            </a:r>
            <a:r>
              <a:rPr lang="ko-KR" altLang="en-US" dirty="0" smtClean="0"/>
              <a:t>차트로 만듦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(7) 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인터페이스를 프로그램으로 만듦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980" y="1124744"/>
            <a:ext cx="8572500" cy="39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H-</a:t>
            </a:r>
            <a:r>
              <a:rPr lang="ko-KR" altLang="en-US" dirty="0" smtClean="0"/>
              <a:t>브리지 회로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53262"/>
            <a:ext cx="8450496" cy="187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3" y="980728"/>
            <a:ext cx="505972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엘리베이터 층 도착 감시 센서와 </a:t>
            </a:r>
            <a:r>
              <a:rPr lang="en-US" altLang="ko-KR" dirty="0" smtClean="0"/>
              <a:t>ATmega128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ATmega128 </a:t>
            </a:r>
            <a:r>
              <a:rPr lang="ko-KR" altLang="en-US" dirty="0" smtClean="0"/>
              <a:t>보드의 입력 핀에 내부 </a:t>
            </a:r>
            <a:r>
              <a:rPr lang="ko-KR" altLang="en-US" dirty="0" err="1" smtClean="0"/>
              <a:t>풀업저항을</a:t>
            </a:r>
            <a:r>
              <a:rPr lang="ko-KR" altLang="en-US" dirty="0" smtClean="0"/>
              <a:t> 연결하여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엘리베이터 층 도착 감지를 위한 센서 모듈 부품 및 회로</a:t>
            </a:r>
          </a:p>
          <a:p>
            <a:pPr lvl="3"/>
            <a:endParaRPr lang="ko-KR" altLang="en-US" dirty="0" smtClean="0"/>
          </a:p>
          <a:p>
            <a:pPr lvl="1">
              <a:buNone/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941168"/>
            <a:ext cx="7416824" cy="143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060848"/>
            <a:ext cx="6624736" cy="274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구체화되는 </a:t>
            </a:r>
            <a:r>
              <a:rPr lang="ko-KR" altLang="en-US" dirty="0" err="1" smtClean="0"/>
              <a:t>상태도를</a:t>
            </a:r>
            <a:r>
              <a:rPr lang="ko-KR" altLang="en-US" dirty="0" smtClean="0"/>
              <a:t> 위한 신호 정의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42493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 </a:t>
            </a:r>
            <a:r>
              <a:rPr lang="en-US" altLang="ko-KR" dirty="0" smtClean="0"/>
              <a:t>f1, f2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기계 </a:t>
            </a:r>
            <a:r>
              <a:rPr lang="en-US" altLang="ko-KR" dirty="0" smtClean="0"/>
              <a:t>: f1, f2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클리어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외부핀</a:t>
            </a:r>
            <a:r>
              <a:rPr lang="ko-KR" altLang="en-US" dirty="0" smtClean="0"/>
              <a:t> 인터럽트 서비스 루틴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SW1, SW2</a:t>
            </a:r>
            <a:r>
              <a:rPr lang="ko-KR" altLang="en-US" dirty="0" smtClean="0"/>
              <a:t>가 눌려 인터럽트가 발생되면 </a:t>
            </a:r>
            <a:r>
              <a:rPr lang="en-US" altLang="ko-KR" dirty="0" smtClean="0"/>
              <a:t>f1, f2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셋하여</a:t>
            </a:r>
            <a:r>
              <a:rPr lang="ko-KR" altLang="en-US" dirty="0" smtClean="0"/>
              <a:t> 응답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상태 기계는 </a:t>
            </a:r>
            <a:r>
              <a:rPr lang="en-US" altLang="ko-KR" dirty="0" smtClean="0"/>
              <a:t>f1, f2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바뀐 조건을 검사하여 해당 동작 수행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상태 변수 </a:t>
            </a:r>
            <a:r>
              <a:rPr lang="en-US" altLang="ko-KR" dirty="0" smtClean="0"/>
              <a:t>: state</a:t>
            </a:r>
          </a:p>
          <a:p>
            <a:pPr lvl="2"/>
            <a:r>
              <a:rPr lang="en-US" altLang="ko-KR" dirty="0" smtClean="0"/>
              <a:t>5</a:t>
            </a:r>
            <a:r>
              <a:rPr lang="ko-KR" altLang="en-US" dirty="0" smtClean="0"/>
              <a:t>가지 상태 </a:t>
            </a:r>
            <a:r>
              <a:rPr lang="en-US" altLang="ko-KR" dirty="0" smtClean="0"/>
              <a:t>: INIT, FLOOR1, UP, FLOOR2, DOWN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50908"/>
            <a:ext cx="6768752" cy="507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구체화된 상태도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ASM </a:t>
            </a:r>
            <a:r>
              <a:rPr lang="ko-KR" altLang="en-US" dirty="0" smtClean="0"/>
              <a:t>차트 변환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508080"/>
            <a:ext cx="6408712" cy="508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제어부의 구성과 역할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ATmega128</a:t>
            </a:r>
            <a:r>
              <a:rPr lang="ko-KR" altLang="en-US" dirty="0" smtClean="0"/>
              <a:t>을 이용한 디지털시스템 개요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ATmega128</a:t>
            </a:r>
            <a:r>
              <a:rPr lang="ko-KR" altLang="en-US" dirty="0" smtClean="0"/>
              <a:t>을 이용한 디지털시스템 구성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204864"/>
            <a:ext cx="6696744" cy="415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>
              <a:defRPr/>
            </a:pPr>
            <a:r>
              <a:rPr lang="ko-KR" altLang="en-US" dirty="0" smtClean="0"/>
              <a:t>레이블 정의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24157"/>
            <a:ext cx="5688632" cy="514237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모터 회전 동작을 위한 매크로와 </a:t>
            </a:r>
            <a:r>
              <a:rPr lang="en-US" altLang="ko-KR" dirty="0" smtClean="0"/>
              <a:t>LED ON/OFF</a:t>
            </a:r>
            <a:r>
              <a:rPr lang="ko-KR" altLang="en-US" dirty="0" smtClean="0"/>
              <a:t>를 위한 매크로 정의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75491"/>
            <a:ext cx="7848872" cy="27176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err="1" smtClean="0"/>
              <a:t>외부핀</a:t>
            </a:r>
            <a:r>
              <a:rPr lang="ko-KR" altLang="en-US" dirty="0" smtClean="0"/>
              <a:t> 인터럽트 서비스 루틴과 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 변수 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77332"/>
            <a:ext cx="5184576" cy="27877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main </a:t>
            </a:r>
            <a:r>
              <a:rPr lang="ko-KR" altLang="en-US" dirty="0" smtClean="0"/>
              <a:t>함수 초기화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382" y="1433324"/>
            <a:ext cx="6336704" cy="51378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ASM </a:t>
            </a:r>
            <a:r>
              <a:rPr lang="ko-KR" altLang="en-US" dirty="0" smtClean="0"/>
              <a:t>차트를 프로그램으로 변환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638" y="1459858"/>
            <a:ext cx="2948542" cy="50758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6989" y="1450435"/>
            <a:ext cx="2987807" cy="508518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H-</a:t>
            </a:r>
            <a:r>
              <a:rPr lang="ko-KR" altLang="en-US" dirty="0" smtClean="0"/>
              <a:t>브리지 회로를 이용한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 정</a:t>
            </a:r>
            <a:r>
              <a:rPr lang="en-US" altLang="ko-KR" dirty="0" smtClean="0"/>
              <a:t>·</a:t>
            </a:r>
            <a:r>
              <a:rPr lang="ko-KR" altLang="en-US" dirty="0" smtClean="0"/>
              <a:t>역회전의 엘리베이터 동작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556792"/>
            <a:ext cx="771317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ASM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차트를 이용한 간단한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엘리베이터 설계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책에 포함된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보드와 과학상자를 이용한 모형 제작 및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프로그램 실행 </a:t>
            </a:r>
            <a:r>
              <a:rPr lang="en-US" altLang="ko-KR" dirty="0" smtClean="0">
                <a:solidFill>
                  <a:srgbClr val="C00000"/>
                </a:solidFill>
              </a:rPr>
              <a:t>(video.zip </a:t>
            </a:r>
            <a:r>
              <a:rPr lang="ko-KR" altLang="en-US" dirty="0" smtClean="0">
                <a:solidFill>
                  <a:srgbClr val="C00000"/>
                </a:solidFill>
              </a:rPr>
              <a:t>참고</a:t>
            </a:r>
            <a:r>
              <a:rPr lang="en-US" altLang="ko-KR" dirty="0" smtClean="0">
                <a:solidFill>
                  <a:srgbClr val="C00000"/>
                </a:solidFill>
              </a:rPr>
              <a:t> / 7-8)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46" y="2018611"/>
            <a:ext cx="6386090" cy="3498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80899" name="내용 개체 틀 3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IT </a:t>
            </a:r>
            <a:r>
              <a:rPr lang="en-US" altLang="ko-KR" dirty="0" err="1" smtClean="0"/>
              <a:t>CookBook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외부 장치 및 측정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 장치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마이크로컨트롤러</a:t>
            </a:r>
            <a:r>
              <a:rPr lang="en-US" altLang="ko-KR" dirty="0" smtClean="0"/>
              <a:t>(ATmega128)</a:t>
            </a:r>
            <a:r>
              <a:rPr lang="ko-KR" altLang="en-US" dirty="0" smtClean="0"/>
              <a:t>에 의해 제어되는 장치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LCD </a:t>
            </a:r>
            <a:r>
              <a:rPr lang="ko-KR" altLang="en-US" dirty="0" smtClean="0"/>
              <a:t>디스플레이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모터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히터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통신 장치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측정 장치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제어되는 상황을 알려주는 장치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기계적인 신호를 전기신호로 변환하여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마이크로컨트롤러로</a:t>
            </a:r>
            <a:r>
              <a:rPr lang="ko-KR" altLang="en-US" dirty="0" smtClean="0"/>
              <a:t> 넘겨줌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명령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명령 신호로 외부 장치를 구동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 핀에서 디지털 전압레벨로 출력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ATmega128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디지털시스템</a:t>
            </a:r>
            <a:b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제어부의 구성과 역할 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장치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명령 신호에 의해 구동되는 장치의 응답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 센서 장치의 응답을 관찰한 신호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명령 신호가 출력되면 외부 장치는 명령에 따라 작동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장치 신호 입력 방법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디지털 입력 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아날로그 비교기 입력 핀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A/D </a:t>
            </a:r>
            <a:r>
              <a:rPr lang="ko-KR" altLang="en-US" dirty="0" smtClean="0"/>
              <a:t>변환 입력 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기타 시리얼 통신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280800" lvl="2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수조의 물을 특정 온도까지 데우려는 경우의 장치 신호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히터의 응답 신호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수조에 들어 있는 물의 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수조에 있는 물 온도를 측정한 신호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13871</TotalTime>
  <Words>2595</Words>
  <Application>Microsoft Office PowerPoint</Application>
  <PresentationFormat>화면 슬라이드 쇼(4:3)</PresentationFormat>
  <Paragraphs>529</Paragraphs>
  <Slides>77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77</vt:i4>
      </vt:variant>
    </vt:vector>
  </HeadingPairs>
  <TitlesOfParts>
    <vt:vector size="79" baseType="lpstr">
      <vt:lpstr>1_한빛마스터</vt:lpstr>
      <vt:lpstr>디자인 사용자 지정</vt:lpstr>
      <vt:lpstr> 상태도와 ASM 차트를 이용한 프로그래밍</vt:lpstr>
      <vt:lpstr>학습목표</vt:lpstr>
      <vt:lpstr>목 차</vt:lpstr>
      <vt:lpstr>Section 01 플로차트를 이용한 프로그램 개발</vt:lpstr>
      <vt:lpstr>Section 01 플로차트를 이용한 프로그램 개발</vt:lpstr>
      <vt:lpstr>Section 01 플로차트를 이용한 프로그램 개발</vt:lpstr>
      <vt:lpstr>Section 02 ATmega128을 이용한 디지털시스템                   제어부의 구성과 역할  제어부의 구성과 역할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02 ATmega128을 이용한 디지털시스템                   제어부의 구성과 역할 </vt:lpstr>
      <vt:lpstr>Section 03 상태 기계의 제어 프로그램 변환 절차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04 상태도 개략 설계와 상세 설계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05 ASM 차트 변환과 제어 프로그램 완성</vt:lpstr>
      <vt:lpstr>Section 06 ASM 차트를 이용한 간단한                   엘리베이터 설계</vt:lpstr>
      <vt:lpstr>Section 06 ASM차트를 이용한 간단한                   엘리베이터 설계</vt:lpstr>
      <vt:lpstr>Section 06 ASM 차트를 이용한 간단한                   엘리베이터 설계</vt:lpstr>
      <vt:lpstr>Section 06 ASM 차트를 이용한 간단한                   엘리베이터 설계</vt:lpstr>
      <vt:lpstr>Section 06 ASM 차트를 이용한 간단한                   엘리베이터 설계</vt:lpstr>
      <vt:lpstr>Section 06 ASM 차트를 이용한 간단한                  엘리베이터 설계</vt:lpstr>
      <vt:lpstr>Section 06 ASM 차트를 이용한 간단한                   엘리베이터 설계</vt:lpstr>
      <vt:lpstr>Section 06 ASM 차트를 이용한 간단한                  엘리베이터 설계</vt:lpstr>
      <vt:lpstr>Section 06 ASM 차트를 이용한 간단한                   엘리베이터 설계</vt:lpstr>
      <vt:lpstr>Section 06 ASM 차트를 이용한 간단한                   엘리베이터 설계</vt:lpstr>
      <vt:lpstr>Section 06 ASM 차트를 이용한 간단한                   엘리베이터 설계</vt:lpstr>
      <vt:lpstr>Section 06 ASM 차트를 이용한 간단한                   엘리베이터 설계</vt:lpstr>
      <vt:lpstr>Section 06 ASM 차트를 이용한 간단한                   엘리베이터 설계</vt:lpstr>
      <vt:lpstr>Section 06 ASM 차트를 이용한 간단한                  엘리베이터 설계</vt:lpstr>
      <vt:lpstr>Section 06 ASM 차트를 이용한 간단한                   엘리베이터 설계</vt:lpstr>
      <vt:lpstr>Section 06 ASM 차트를 이용한 간단한                   엘리베이터 설계</vt:lpstr>
      <vt:lpstr>Section 06 ASM 차트를 이용한 간단한                   엘리베이터 설계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JWS</dc:creator>
  <cp:lastModifiedBy>tu</cp:lastModifiedBy>
  <cp:revision>868</cp:revision>
  <dcterms:created xsi:type="dcterms:W3CDTF">1601-01-01T00:00:00Z</dcterms:created>
  <dcterms:modified xsi:type="dcterms:W3CDTF">2013-11-18T07:55:41Z</dcterms:modified>
</cp:coreProperties>
</file>